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538" r:id="rId2"/>
    <p:sldId id="540" r:id="rId3"/>
    <p:sldId id="541" r:id="rId4"/>
    <p:sldId id="591" r:id="rId5"/>
    <p:sldId id="592" r:id="rId6"/>
    <p:sldId id="593" r:id="rId7"/>
    <p:sldId id="594" r:id="rId8"/>
    <p:sldId id="500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45" r:id="rId17"/>
    <p:sldId id="633" r:id="rId18"/>
    <p:sldId id="646" r:id="rId19"/>
    <p:sldId id="635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544" r:id="rId29"/>
    <p:sldId id="504" r:id="rId30"/>
    <p:sldId id="505" r:id="rId31"/>
    <p:sldId id="548" r:id="rId32"/>
    <p:sldId id="527" r:id="rId33"/>
    <p:sldId id="552" r:id="rId34"/>
    <p:sldId id="551" r:id="rId35"/>
    <p:sldId id="554" r:id="rId36"/>
    <p:sldId id="559" r:id="rId37"/>
    <p:sldId id="560" r:id="rId38"/>
    <p:sldId id="561" r:id="rId39"/>
    <p:sldId id="553" r:id="rId40"/>
    <p:sldId id="562" r:id="rId41"/>
    <p:sldId id="563" r:id="rId42"/>
    <p:sldId id="555" r:id="rId43"/>
    <p:sldId id="556" r:id="rId44"/>
    <p:sldId id="564" r:id="rId45"/>
    <p:sldId id="533" r:id="rId46"/>
    <p:sldId id="567" r:id="rId47"/>
    <p:sldId id="398" r:id="rId48"/>
    <p:sldId id="453" r:id="rId49"/>
    <p:sldId id="455" r:id="rId50"/>
    <p:sldId id="457" r:id="rId51"/>
    <p:sldId id="465" r:id="rId52"/>
    <p:sldId id="528" r:id="rId53"/>
    <p:sldId id="461" r:id="rId54"/>
    <p:sldId id="463" r:id="rId55"/>
    <p:sldId id="492" r:id="rId56"/>
    <p:sldId id="494" r:id="rId57"/>
    <p:sldId id="530" r:id="rId58"/>
    <p:sldId id="566" r:id="rId59"/>
    <p:sldId id="472" r:id="rId60"/>
    <p:sldId id="568" r:id="rId61"/>
    <p:sldId id="473" r:id="rId62"/>
    <p:sldId id="475" r:id="rId63"/>
    <p:sldId id="478" r:id="rId64"/>
    <p:sldId id="583" r:id="rId65"/>
    <p:sldId id="476" r:id="rId66"/>
    <p:sldId id="480" r:id="rId67"/>
    <p:sldId id="529" r:id="rId68"/>
    <p:sldId id="482" r:id="rId69"/>
    <p:sldId id="485" r:id="rId70"/>
    <p:sldId id="486" r:id="rId71"/>
    <p:sldId id="586" r:id="rId72"/>
    <p:sldId id="585" r:id="rId73"/>
    <p:sldId id="579" r:id="rId74"/>
    <p:sldId id="578" r:id="rId75"/>
    <p:sldId id="581" r:id="rId76"/>
    <p:sldId id="580" r:id="rId77"/>
    <p:sldId id="574" r:id="rId78"/>
    <p:sldId id="596" r:id="rId79"/>
    <p:sldId id="597" r:id="rId80"/>
    <p:sldId id="598" r:id="rId81"/>
    <p:sldId id="599" r:id="rId82"/>
    <p:sldId id="600" r:id="rId83"/>
    <p:sldId id="601" r:id="rId84"/>
    <p:sldId id="602" r:id="rId85"/>
    <p:sldId id="603" r:id="rId86"/>
    <p:sldId id="604" r:id="rId87"/>
    <p:sldId id="605" r:id="rId88"/>
    <p:sldId id="606" r:id="rId89"/>
    <p:sldId id="607" r:id="rId90"/>
    <p:sldId id="608" r:id="rId91"/>
    <p:sldId id="609" r:id="rId92"/>
    <p:sldId id="610" r:id="rId93"/>
    <p:sldId id="611" r:id="rId94"/>
    <p:sldId id="612" r:id="rId95"/>
    <p:sldId id="613" r:id="rId96"/>
    <p:sldId id="614" r:id="rId97"/>
    <p:sldId id="615" r:id="rId98"/>
    <p:sldId id="616" r:id="rId99"/>
    <p:sldId id="618" r:id="rId100"/>
    <p:sldId id="619" r:id="rId101"/>
    <p:sldId id="620" r:id="rId102"/>
    <p:sldId id="621" r:id="rId103"/>
    <p:sldId id="622" r:id="rId104"/>
    <p:sldId id="623" r:id="rId105"/>
    <p:sldId id="624" r:id="rId106"/>
    <p:sldId id="575" r:id="rId107"/>
    <p:sldId id="573" r:id="rId108"/>
    <p:sldId id="576" r:id="rId109"/>
    <p:sldId id="498" r:id="rId110"/>
    <p:sldId id="647" r:id="rId111"/>
    <p:sldId id="539" r:id="rId112"/>
  </p:sldIdLst>
  <p:sldSz cx="9144000" cy="6858000" type="screen4x3"/>
  <p:notesSz cx="6669088" cy="9928225"/>
  <p:custDataLst>
    <p:tags r:id="rId11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BDF4CC1-C193-45A2-8917-EF97B61BBC4F}" type="presOf" srcId="{757982D8-3EBB-4D8E-AC95-3337AFFE0FA4}" destId="{2FD2D3CF-A2D6-4E59-A8F9-695B92F8B052}" srcOrd="0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053FC676-7A0F-4747-A91C-7045DDAA2124}" type="presOf" srcId="{C30D2136-9187-4CBC-BF2F-B1E4F117C3D9}" destId="{3D912715-FD00-419B-A26A-C4BAC50271EF}" srcOrd="0" destOrd="0" presId="urn:microsoft.com/office/officeart/2008/layout/HorizontalMultiLevelHierarchy"/>
    <dgm:cxn modelId="{E60D40C5-20E8-4AE3-BC4E-32640C03A905}" type="presOf" srcId="{B70C7C94-3A3A-4333-B389-3B5FF190AD2E}" destId="{678A445D-0550-41C1-96E4-CDC278F9830F}" srcOrd="0" destOrd="0" presId="urn:microsoft.com/office/officeart/2008/layout/HorizontalMultiLevelHierarchy"/>
    <dgm:cxn modelId="{B7C925E7-4753-438E-AB53-9C076AEC9261}" type="presOf" srcId="{BDE7816F-FD74-4573-A681-AB6385511B7A}" destId="{4985085E-996A-4788-8A49-0F46A701DBD6}" srcOrd="0" destOrd="0" presId="urn:microsoft.com/office/officeart/2008/layout/HorizontalMultiLevelHierarchy"/>
    <dgm:cxn modelId="{C9E7310F-0525-4CD4-8A1A-FD9B712EA6EB}" type="presOf" srcId="{6ACC875E-B893-4E29-AB7B-CD1CD1624A10}" destId="{1C962A1A-E2A4-48B7-A878-F7DC894B222C}" srcOrd="0" destOrd="0" presId="urn:microsoft.com/office/officeart/2008/layout/HorizontalMultiLevelHierarchy"/>
    <dgm:cxn modelId="{CF1A0E0E-4784-44C0-87B3-6675DF83F759}" type="presOf" srcId="{EFD7459F-8354-4104-9E8D-5E911CEE554E}" destId="{5684999E-63D8-4329-A764-67FB8FEA91BB}" srcOrd="1" destOrd="0" presId="urn:microsoft.com/office/officeart/2008/layout/HorizontalMultiLevelHierarchy"/>
    <dgm:cxn modelId="{7C72978A-3F84-44A2-9D65-35E985112FCE}" type="presOf" srcId="{709B5A12-EAAC-4328-8550-D30DD1F18BA1}" destId="{9EE5FB58-57ED-43A8-9646-57F821681575}" srcOrd="0" destOrd="0" presId="urn:microsoft.com/office/officeart/2008/layout/HorizontalMultiLevelHierarchy"/>
    <dgm:cxn modelId="{8D697D2F-A4CA-4C75-82CF-A237DBCC6427}" type="presOf" srcId="{EFD7459F-8354-4104-9E8D-5E911CEE554E}" destId="{4502D279-C79E-4FB0-B930-33BD84E67EB9}" srcOrd="0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4D6FB460-7EA5-41FE-B0B4-E8CDD27C7993}" type="presOf" srcId="{6ACC875E-B893-4E29-AB7B-CD1CD1624A10}" destId="{1F65FF0B-BC93-42C4-B937-89FED927F81E}" srcOrd="1" destOrd="0" presId="urn:microsoft.com/office/officeart/2008/layout/HorizontalMultiLevelHierarchy"/>
    <dgm:cxn modelId="{A73FFAD8-FE30-47B4-8128-321F5068107F}" type="presOf" srcId="{B70C7C94-3A3A-4333-B389-3B5FF190AD2E}" destId="{2943B8DD-A306-405F-9C7E-20FE17401623}" srcOrd="1" destOrd="0" presId="urn:microsoft.com/office/officeart/2008/layout/HorizontalMultiLevelHierarchy"/>
    <dgm:cxn modelId="{F3B4F741-58CE-447B-B4FA-E8F6AD0FE73A}" type="presOf" srcId="{9815E430-2C87-4111-957C-635AEA971D56}" destId="{63CB8899-4B9B-48D5-99A8-18AC0E375785}" srcOrd="0" destOrd="0" presId="urn:microsoft.com/office/officeart/2008/layout/HorizontalMultiLevelHierarchy"/>
    <dgm:cxn modelId="{241D5C3F-9927-4885-BD3C-CF07A81F4C71}" type="presParOf" srcId="{4985085E-996A-4788-8A49-0F46A701DBD6}" destId="{052272F7-B682-4578-A382-76B6F5A51784}" srcOrd="0" destOrd="0" presId="urn:microsoft.com/office/officeart/2008/layout/HorizontalMultiLevelHierarchy"/>
    <dgm:cxn modelId="{B1427E44-5C90-4ACC-A9C0-5FA2A3096468}" type="presParOf" srcId="{052272F7-B682-4578-A382-76B6F5A51784}" destId="{9EE5FB58-57ED-43A8-9646-57F821681575}" srcOrd="0" destOrd="0" presId="urn:microsoft.com/office/officeart/2008/layout/HorizontalMultiLevelHierarchy"/>
    <dgm:cxn modelId="{A13A0AE4-C91E-4162-B27D-1794F9459582}" type="presParOf" srcId="{052272F7-B682-4578-A382-76B6F5A51784}" destId="{C57BFE1D-8CF2-4E8B-950C-25C8788570BD}" srcOrd="1" destOrd="0" presId="urn:microsoft.com/office/officeart/2008/layout/HorizontalMultiLevelHierarchy"/>
    <dgm:cxn modelId="{5752C892-C46B-4025-AE31-780B9F31B287}" type="presParOf" srcId="{C57BFE1D-8CF2-4E8B-950C-25C8788570BD}" destId="{678A445D-0550-41C1-96E4-CDC278F9830F}" srcOrd="0" destOrd="0" presId="urn:microsoft.com/office/officeart/2008/layout/HorizontalMultiLevelHierarchy"/>
    <dgm:cxn modelId="{7E5FCA9F-2537-4FC5-875A-F3B726455FC7}" type="presParOf" srcId="{678A445D-0550-41C1-96E4-CDC278F9830F}" destId="{2943B8DD-A306-405F-9C7E-20FE17401623}" srcOrd="0" destOrd="0" presId="urn:microsoft.com/office/officeart/2008/layout/HorizontalMultiLevelHierarchy"/>
    <dgm:cxn modelId="{74103A5D-BB29-489E-9CF7-A8E750106E6E}" type="presParOf" srcId="{C57BFE1D-8CF2-4E8B-950C-25C8788570BD}" destId="{DED4E4A3-864A-4194-BE67-10FBFAEF5AE6}" srcOrd="1" destOrd="0" presId="urn:microsoft.com/office/officeart/2008/layout/HorizontalMultiLevelHierarchy"/>
    <dgm:cxn modelId="{6774B8E4-4E2A-4597-962F-135571CF657F}" type="presParOf" srcId="{DED4E4A3-864A-4194-BE67-10FBFAEF5AE6}" destId="{2FD2D3CF-A2D6-4E59-A8F9-695B92F8B052}" srcOrd="0" destOrd="0" presId="urn:microsoft.com/office/officeart/2008/layout/HorizontalMultiLevelHierarchy"/>
    <dgm:cxn modelId="{B2A0821A-ED15-4679-AE69-023AF15AA0C8}" type="presParOf" srcId="{DED4E4A3-864A-4194-BE67-10FBFAEF5AE6}" destId="{5C642D5A-3C55-4957-A6AA-0B40CA588F34}" srcOrd="1" destOrd="0" presId="urn:microsoft.com/office/officeart/2008/layout/HorizontalMultiLevelHierarchy"/>
    <dgm:cxn modelId="{2155F708-F12A-49F5-8E43-FAE124030114}" type="presParOf" srcId="{C57BFE1D-8CF2-4E8B-950C-25C8788570BD}" destId="{4502D279-C79E-4FB0-B930-33BD84E67EB9}" srcOrd="2" destOrd="0" presId="urn:microsoft.com/office/officeart/2008/layout/HorizontalMultiLevelHierarchy"/>
    <dgm:cxn modelId="{170B250B-D174-4B43-ABCD-196FEBFE7E19}" type="presParOf" srcId="{4502D279-C79E-4FB0-B930-33BD84E67EB9}" destId="{5684999E-63D8-4329-A764-67FB8FEA91BB}" srcOrd="0" destOrd="0" presId="urn:microsoft.com/office/officeart/2008/layout/HorizontalMultiLevelHierarchy"/>
    <dgm:cxn modelId="{5DE167FA-55B2-4259-99FF-D0B571340A47}" type="presParOf" srcId="{C57BFE1D-8CF2-4E8B-950C-25C8788570BD}" destId="{0BC45BC6-BECD-428D-A3B6-DE6EC3E0C8EA}" srcOrd="3" destOrd="0" presId="urn:microsoft.com/office/officeart/2008/layout/HorizontalMultiLevelHierarchy"/>
    <dgm:cxn modelId="{AEC56440-A018-4F6B-9513-11A1CD20C341}" type="presParOf" srcId="{0BC45BC6-BECD-428D-A3B6-DE6EC3E0C8EA}" destId="{3D912715-FD00-419B-A26A-C4BAC50271EF}" srcOrd="0" destOrd="0" presId="urn:microsoft.com/office/officeart/2008/layout/HorizontalMultiLevelHierarchy"/>
    <dgm:cxn modelId="{CAAAE9EA-60D6-488C-AE09-4A249E5AA2D6}" type="presParOf" srcId="{0BC45BC6-BECD-428D-A3B6-DE6EC3E0C8EA}" destId="{6E2F0CC8-1299-4760-97E9-2515652AFCA0}" srcOrd="1" destOrd="0" presId="urn:microsoft.com/office/officeart/2008/layout/HorizontalMultiLevelHierarchy"/>
    <dgm:cxn modelId="{D5B1569F-7DB3-4DB3-AE93-B020B5ED8C5A}" type="presParOf" srcId="{C57BFE1D-8CF2-4E8B-950C-25C8788570BD}" destId="{1C962A1A-E2A4-48B7-A878-F7DC894B222C}" srcOrd="4" destOrd="0" presId="urn:microsoft.com/office/officeart/2008/layout/HorizontalMultiLevelHierarchy"/>
    <dgm:cxn modelId="{DEDDB4FF-D972-413E-8C84-A0A5EA79B43D}" type="presParOf" srcId="{1C962A1A-E2A4-48B7-A878-F7DC894B222C}" destId="{1F65FF0B-BC93-42C4-B937-89FED927F81E}" srcOrd="0" destOrd="0" presId="urn:microsoft.com/office/officeart/2008/layout/HorizontalMultiLevelHierarchy"/>
    <dgm:cxn modelId="{D67669B0-E4B9-40ED-BC41-65EEF2793789}" type="presParOf" srcId="{C57BFE1D-8CF2-4E8B-950C-25C8788570BD}" destId="{99D3D754-2E5D-4687-BB97-8C478BF626F1}" srcOrd="5" destOrd="0" presId="urn:microsoft.com/office/officeart/2008/layout/HorizontalMultiLevelHierarchy"/>
    <dgm:cxn modelId="{C431FD65-FB77-44E4-9A21-B7BC13F8636C}" type="presParOf" srcId="{99D3D754-2E5D-4687-BB97-8C478BF626F1}" destId="{63CB8899-4B9B-48D5-99A8-18AC0E375785}" srcOrd="0" destOrd="0" presId="urn:microsoft.com/office/officeart/2008/layout/HorizontalMultiLevelHierarchy"/>
    <dgm:cxn modelId="{417D97BA-C83F-4EC0-8B62-188F1F632675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0B8AC4EB-A057-4439-944B-13529AD08DDD}" type="presOf" srcId="{709B5A12-EAAC-4328-8550-D30DD1F18BA1}" destId="{F29C3E5B-32A5-452C-9F7E-EF3BBF528548}" srcOrd="0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96FE3B61-5E3A-4B1F-80A1-2BCB6CD9CEB6}" type="presOf" srcId="{B70C7C94-3A3A-4333-B389-3B5FF190AD2E}" destId="{C1663D92-13A5-4977-B1EA-81A4299EC160}" srcOrd="1" destOrd="0" presId="urn:microsoft.com/office/officeart/2005/8/layout/radial1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01D1F517-491B-45BE-85B9-6E6804A0B281}" type="presOf" srcId="{9815E430-2C87-4111-957C-635AEA971D56}" destId="{08C12ED4-1B83-45E9-83C0-3E03F7FFF2A8}" srcOrd="0" destOrd="0" presId="urn:microsoft.com/office/officeart/2005/8/layout/radial1"/>
    <dgm:cxn modelId="{73537873-241C-4971-9F26-F965BAC1BA6C}" type="presOf" srcId="{BDE7816F-FD74-4573-A681-AB6385511B7A}" destId="{B4864D67-6436-4E26-9B13-3ED2B0E3DC72}" srcOrd="0" destOrd="0" presId="urn:microsoft.com/office/officeart/2005/8/layout/radial1"/>
    <dgm:cxn modelId="{D043B91D-03B9-4A7F-B77F-756B33F2C3D6}" type="presOf" srcId="{757982D8-3EBB-4D8E-AC95-3337AFFE0FA4}" destId="{30310FE2-0E70-4C81-82F3-92CB8A7E4260}" srcOrd="0" destOrd="0" presId="urn:microsoft.com/office/officeart/2005/8/layout/radial1"/>
    <dgm:cxn modelId="{D97BF3A6-4177-4193-B52A-C78354EBD7EB}" type="presOf" srcId="{6ACC875E-B893-4E29-AB7B-CD1CD1624A10}" destId="{1BCB86E3-7294-4889-9946-3F938040DC1B}" srcOrd="0" destOrd="0" presId="urn:microsoft.com/office/officeart/2005/8/layout/radial1"/>
    <dgm:cxn modelId="{CC9B2689-444B-4182-8A2A-CFFD0D64504C}" type="presOf" srcId="{6ACC875E-B893-4E29-AB7B-CD1CD1624A10}" destId="{A23D29BA-837A-49FE-B32A-36CEA87ECCF2}" srcOrd="1" destOrd="0" presId="urn:microsoft.com/office/officeart/2005/8/layout/radial1"/>
    <dgm:cxn modelId="{586432B8-138C-4A60-A1C1-EBA609E7FECD}" type="presOf" srcId="{B70C7C94-3A3A-4333-B389-3B5FF190AD2E}" destId="{B912BC49-EAD6-4487-AF19-E4D43B984D0B}" srcOrd="0" destOrd="0" presId="urn:microsoft.com/office/officeart/2005/8/layout/radial1"/>
    <dgm:cxn modelId="{88BC5E2A-BCAF-4EC2-B0C2-9DCCAD00DFE5}" type="presParOf" srcId="{B4864D67-6436-4E26-9B13-3ED2B0E3DC72}" destId="{F29C3E5B-32A5-452C-9F7E-EF3BBF528548}" srcOrd="0" destOrd="0" presId="urn:microsoft.com/office/officeart/2005/8/layout/radial1"/>
    <dgm:cxn modelId="{61ED48A8-362F-41DC-A723-AA5E377CB3BC}" type="presParOf" srcId="{B4864D67-6436-4E26-9B13-3ED2B0E3DC72}" destId="{B912BC49-EAD6-4487-AF19-E4D43B984D0B}" srcOrd="1" destOrd="0" presId="urn:microsoft.com/office/officeart/2005/8/layout/radial1"/>
    <dgm:cxn modelId="{6A09E2CF-4BE6-4860-A486-B0C190B36332}" type="presParOf" srcId="{B912BC49-EAD6-4487-AF19-E4D43B984D0B}" destId="{C1663D92-13A5-4977-B1EA-81A4299EC160}" srcOrd="0" destOrd="0" presId="urn:microsoft.com/office/officeart/2005/8/layout/radial1"/>
    <dgm:cxn modelId="{6D204EE7-540E-4791-BDC4-AF7D794D8632}" type="presParOf" srcId="{B4864D67-6436-4E26-9B13-3ED2B0E3DC72}" destId="{30310FE2-0E70-4C81-82F3-92CB8A7E4260}" srcOrd="2" destOrd="0" presId="urn:microsoft.com/office/officeart/2005/8/layout/radial1"/>
    <dgm:cxn modelId="{B932953B-CACC-4099-B6E8-55A706114045}" type="presParOf" srcId="{B4864D67-6436-4E26-9B13-3ED2B0E3DC72}" destId="{1BCB86E3-7294-4889-9946-3F938040DC1B}" srcOrd="3" destOrd="0" presId="urn:microsoft.com/office/officeart/2005/8/layout/radial1"/>
    <dgm:cxn modelId="{3E924D32-621D-4047-8E44-9FD208114AE3}" type="presParOf" srcId="{1BCB86E3-7294-4889-9946-3F938040DC1B}" destId="{A23D29BA-837A-49FE-B32A-36CEA87ECCF2}" srcOrd="0" destOrd="0" presId="urn:microsoft.com/office/officeart/2005/8/layout/radial1"/>
    <dgm:cxn modelId="{1D256418-356D-42FF-BE32-1ABCD77FAE4D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799E14-6246-4D20-BDD7-3BD929CF12FD}" type="presOf" srcId="{ADDBFDBE-1FC5-4FF4-92D1-8D378F51E93F}" destId="{58FA4EE3-CF68-4D37-8469-5395175A1589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00C16684-4CF3-4F40-9F27-538074D97F49}" type="presOf" srcId="{7C47E905-550B-4806-93B3-78E5F0692CEC}" destId="{909167AA-AF75-4946-AE45-310FC621A190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59556CAE-EF05-43CD-882C-23C3923BBECD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57CC28C5-5578-4D54-A83D-85104A09A938}" type="presOf" srcId="{28A7809D-AE1A-43FE-82D1-669153D09B55}" destId="{F45765AB-D07B-4A7F-BAF0-015FCA73FF44}" srcOrd="0" destOrd="0" presId="urn:microsoft.com/office/officeart/2008/layout/RadialCluster"/>
    <dgm:cxn modelId="{8C824A28-96B5-445F-9ECF-356215078F78}" type="presOf" srcId="{A3A8EEAC-99F2-4C38-AAD6-D886FC03A311}" destId="{A063AF42-72BF-499B-BAFF-028F12179705}" srcOrd="0" destOrd="0" presId="urn:microsoft.com/office/officeart/2008/layout/RadialCluster"/>
    <dgm:cxn modelId="{E11BE292-1D13-479C-9F3E-DBFF83650477}" type="presOf" srcId="{F07E4DBF-92C5-4E65-B1FC-9F0C0667DB2E}" destId="{C1EC020C-B480-438C-A393-8D85B0D9C9AD}" srcOrd="0" destOrd="0" presId="urn:microsoft.com/office/officeart/2008/layout/RadialCluster"/>
    <dgm:cxn modelId="{4C98352C-A39C-4AC8-9DDE-C3B3F41A9A2F}" type="presOf" srcId="{0164332B-FC42-42F7-80D1-03BF36387D12}" destId="{882A1B68-DC93-43AD-AC01-E48D997993B3}" srcOrd="0" destOrd="0" presId="urn:microsoft.com/office/officeart/2008/layout/RadialCluster"/>
    <dgm:cxn modelId="{F271904D-FFE5-4D39-8719-ABB6D81AE9C5}" type="presOf" srcId="{C6C9F468-D24B-427A-95F9-69C849739990}" destId="{1A9D9277-1884-45D2-B7EF-954737693688}" srcOrd="0" destOrd="0" presId="urn:microsoft.com/office/officeart/2008/layout/RadialCluster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554F4E1F-748A-4962-B384-40A342B59FB3}" type="presOf" srcId="{722DD536-5B82-4ADB-9020-7B37B5353991}" destId="{E3872C46-2BCB-4136-99BE-2189C0347C52}" srcOrd="0" destOrd="0" presId="urn:microsoft.com/office/officeart/2008/layout/RadialCluster"/>
    <dgm:cxn modelId="{90FE2F83-11E3-42EC-982D-1923022AE103}" type="presOf" srcId="{3B0ED56E-EFBB-405E-8B1C-BE1A92D4C565}" destId="{992526F1-CBA0-42BF-AA86-96FCD6FE780D}" srcOrd="0" destOrd="0" presId="urn:microsoft.com/office/officeart/2008/layout/RadialCluster"/>
    <dgm:cxn modelId="{FC99A934-E849-4125-B7D8-DC009C25059A}" type="presOf" srcId="{06C2FA5C-48F5-440C-A498-C828137E5CDA}" destId="{EBC9AA0F-D336-442C-A785-67FDA8103546}" srcOrd="0" destOrd="0" presId="urn:microsoft.com/office/officeart/2008/layout/RadialCluster"/>
    <dgm:cxn modelId="{006BD8FC-BB3B-49C3-B301-05DEF7121D14}" type="presOf" srcId="{63355BC2-6689-41F6-8016-83C3DE72A477}" destId="{03ACB9EC-313C-4C24-817C-3F5D82639980}" srcOrd="0" destOrd="0" presId="urn:microsoft.com/office/officeart/2008/layout/RadialCluster"/>
    <dgm:cxn modelId="{019E418D-53E8-48CE-B378-13EBC53AD09E}" type="presOf" srcId="{7F42AF17-DE30-4D0F-BE31-879333969146}" destId="{7E9CB5D8-AB18-4294-A341-6E6FA0CF11FE}" srcOrd="0" destOrd="0" presId="urn:microsoft.com/office/officeart/2008/layout/RadialCluster"/>
    <dgm:cxn modelId="{6B927E01-51FA-4267-AB39-FBF5B5171DC4}" type="presOf" srcId="{8F4A711E-5047-4AA7-8B33-10CDC33865B0}" destId="{EA8A1715-1121-49FF-981B-B332DCCAB226}" srcOrd="0" destOrd="0" presId="urn:microsoft.com/office/officeart/2008/layout/RadialCluster"/>
    <dgm:cxn modelId="{00E05988-57FD-4F12-94D0-EC7094028E8E}" type="presOf" srcId="{F43CFC26-AFBF-44C0-86E2-3B2F31D9A23A}" destId="{B3D910C3-CA19-4195-B7A8-5DECE1E3B6A8}" srcOrd="0" destOrd="0" presId="urn:microsoft.com/office/officeart/2008/layout/RadialCluster"/>
    <dgm:cxn modelId="{B7BDCD28-0246-4A21-B02A-364B57BC5D5E}" type="presOf" srcId="{EC057034-63F2-408C-A60C-438C319633DE}" destId="{08EFFBCB-137D-48DE-A321-C6FB4B1963C4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C709ED92-CBE3-48B8-A6BB-2B3379A18538}" type="presParOf" srcId="{C1EC020C-B480-438C-A393-8D85B0D9C9AD}" destId="{0325789D-4201-4790-8A78-F87EE269D340}" srcOrd="0" destOrd="0" presId="urn:microsoft.com/office/officeart/2008/layout/RadialCluster"/>
    <dgm:cxn modelId="{B3E17DCE-6235-4E19-BE4C-FADB469D2352}" type="presParOf" srcId="{0325789D-4201-4790-8A78-F87EE269D340}" destId="{992526F1-CBA0-42BF-AA86-96FCD6FE780D}" srcOrd="0" destOrd="0" presId="urn:microsoft.com/office/officeart/2008/layout/RadialCluster"/>
    <dgm:cxn modelId="{103B9BB1-FCB4-4CEF-BC38-731EABDAE002}" type="presParOf" srcId="{0325789D-4201-4790-8A78-F87EE269D340}" destId="{1A9D9277-1884-45D2-B7EF-954737693688}" srcOrd="1" destOrd="0" presId="urn:microsoft.com/office/officeart/2008/layout/RadialCluster"/>
    <dgm:cxn modelId="{96047EF5-C025-4E65-B7C6-E298D0EAD571}" type="presParOf" srcId="{0325789D-4201-4790-8A78-F87EE269D340}" destId="{EA8A1715-1121-49FF-981B-B332DCCAB226}" srcOrd="2" destOrd="0" presId="urn:microsoft.com/office/officeart/2008/layout/RadialCluster"/>
    <dgm:cxn modelId="{48395551-7E45-427D-BA86-330FDE7DADA1}" type="presParOf" srcId="{0325789D-4201-4790-8A78-F87EE269D340}" destId="{E207F3CA-3D65-422C-AB16-F975A611E24C}" srcOrd="3" destOrd="0" presId="urn:microsoft.com/office/officeart/2008/layout/RadialCluster"/>
    <dgm:cxn modelId="{5038065C-93D0-4AC3-9811-8DA1143DF874}" type="presParOf" srcId="{0325789D-4201-4790-8A78-F87EE269D340}" destId="{909167AA-AF75-4946-AE45-310FC621A190}" srcOrd="4" destOrd="0" presId="urn:microsoft.com/office/officeart/2008/layout/RadialCluster"/>
    <dgm:cxn modelId="{AA9ECDC0-3207-4A23-AC5B-C2867E935156}" type="presParOf" srcId="{0325789D-4201-4790-8A78-F87EE269D340}" destId="{08EFFBCB-137D-48DE-A321-C6FB4B1963C4}" srcOrd="5" destOrd="0" presId="urn:microsoft.com/office/officeart/2008/layout/RadialCluster"/>
    <dgm:cxn modelId="{B11013DC-E5ED-403D-A880-241AE27A4FBB}" type="presParOf" srcId="{0325789D-4201-4790-8A78-F87EE269D340}" destId="{E3872C46-2BCB-4136-99BE-2189C0347C52}" srcOrd="6" destOrd="0" presId="urn:microsoft.com/office/officeart/2008/layout/RadialCluster"/>
    <dgm:cxn modelId="{A4839FF3-9FBC-479E-AFC2-5CE254EAB7F4}" type="presParOf" srcId="{0325789D-4201-4790-8A78-F87EE269D340}" destId="{F45765AB-D07B-4A7F-BAF0-015FCA73FF44}" srcOrd="7" destOrd="0" presId="urn:microsoft.com/office/officeart/2008/layout/RadialCluster"/>
    <dgm:cxn modelId="{7DFFD369-DE64-4D43-8A5D-4096E2061AB6}" type="presParOf" srcId="{0325789D-4201-4790-8A78-F87EE269D340}" destId="{B3D910C3-CA19-4195-B7A8-5DECE1E3B6A8}" srcOrd="8" destOrd="0" presId="urn:microsoft.com/office/officeart/2008/layout/RadialCluster"/>
    <dgm:cxn modelId="{8E3A3757-183A-4A68-A61D-216B5838E8D9}" type="presParOf" srcId="{0325789D-4201-4790-8A78-F87EE269D340}" destId="{EBC9AA0F-D336-442C-A785-67FDA8103546}" srcOrd="9" destOrd="0" presId="urn:microsoft.com/office/officeart/2008/layout/RadialCluster"/>
    <dgm:cxn modelId="{D6A5FC59-6A3C-4DDC-85D7-C8DE6515DE0D}" type="presParOf" srcId="{0325789D-4201-4790-8A78-F87EE269D340}" destId="{03ACB9EC-313C-4C24-817C-3F5D82639980}" srcOrd="10" destOrd="0" presId="urn:microsoft.com/office/officeart/2008/layout/RadialCluster"/>
    <dgm:cxn modelId="{0940B99F-69EA-4533-9166-06E32E5EF646}" type="presParOf" srcId="{0325789D-4201-4790-8A78-F87EE269D340}" destId="{882A1B68-DC93-43AD-AC01-E48D997993B3}" srcOrd="11" destOrd="0" presId="urn:microsoft.com/office/officeart/2008/layout/RadialCluster"/>
    <dgm:cxn modelId="{B038CCD8-23F7-488B-9633-C2DB20E09482}" type="presParOf" srcId="{0325789D-4201-4790-8A78-F87EE269D340}" destId="{7E9CB5D8-AB18-4294-A341-6E6FA0CF11FE}" srcOrd="12" destOrd="0" presId="urn:microsoft.com/office/officeart/2008/layout/RadialCluster"/>
    <dgm:cxn modelId="{A64753CE-BE2D-4030-80A2-8F4BFEE7314A}" type="presParOf" srcId="{0325789D-4201-4790-8A78-F87EE269D340}" destId="{58FA4EE3-CF68-4D37-8469-5395175A1589}" srcOrd="13" destOrd="0" presId="urn:microsoft.com/office/officeart/2008/layout/RadialCluster"/>
    <dgm:cxn modelId="{FA69D4B3-E959-4055-9F28-C6C689CF9A2E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Citační manažer</a:t>
          </a:r>
          <a:endParaRPr lang="cs-CZ" sz="2800" b="1" kern="1200" dirty="0"/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Získávání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ručně, DB, katalogy,…</a:t>
          </a:r>
          <a:endParaRPr lang="cs-CZ" sz="1400" b="1" kern="1200" dirty="0"/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Správa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Export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podpora citačních stylů</a:t>
          </a:r>
          <a:endParaRPr lang="cs-CZ" sz="1400" b="1" kern="1200" dirty="0"/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rozšíření do prohlížečů</a:t>
          </a:r>
          <a:endParaRPr lang="cs-CZ" sz="1000" b="1" kern="1200" dirty="0"/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rozšíření do Wordu</a:t>
          </a:r>
          <a:endParaRPr lang="cs-CZ" sz="1200" b="1" kern="1200" dirty="0"/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API         a další nástroje</a:t>
          </a:r>
          <a:endParaRPr lang="cs-CZ" sz="1200" b="1" kern="1200" dirty="0"/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Citační manažer</a:t>
          </a:r>
          <a:endParaRPr lang="cs-CZ" sz="2300" kern="1200" dirty="0"/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katalogy knihoven</a:t>
          </a:r>
          <a:endParaRPr lang="cs-CZ" sz="1500" kern="1200" dirty="0"/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discovery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webové stránky</a:t>
          </a:r>
          <a:endParaRPr lang="cs-CZ" sz="1700" kern="1200" dirty="0"/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knihkupectví</a:t>
          </a:r>
          <a:endParaRPr lang="cs-CZ" sz="1100" kern="1200" dirty="0"/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další zdroje</a:t>
          </a:r>
          <a:endParaRPr lang="cs-CZ" sz="2100" kern="1200" dirty="0"/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0.gif"/><Relationship Id="rId10" Type="http://schemas.openxmlformats.org/officeDocument/2006/relationships/image" Target="../media/image63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www.evskp.cz/SD/4c.pdf" TargetMode="External"/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a.k.utb.cz/" TargetMode="External"/><Relationship Id="rId5" Type="http://schemas.openxmlformats.org/officeDocument/2006/relationships/hyperlink" Target="http://www1.cuni.cz/~brt/bibref/bibref.html" TargetMode="External"/><Relationship Id="rId4" Type="http://schemas.openxmlformats.org/officeDocument/2006/relationships/hyperlink" Target="http://knihovna.vsb.cz/kurzy/citace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style/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icmj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uncilscienceeditors.org/publications/style.cfm" TargetMode="External"/><Relationship Id="rId4" Type="http://schemas.openxmlformats.org/officeDocument/2006/relationships/hyperlink" Target="http://www.samford.edu/schools/pharmacy/dic/amaquickref07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vydavatelstvi.vscht.cz/apps/uid_ea-002/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0.jp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gerd-neugebauer.de/software/TeX/BibTool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://www.citacepro.com/" TargetMode="Externa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smtClean="0">
                <a:solidFill>
                  <a:srgbClr val="FFFF00"/>
                </a:solidFill>
              </a:rPr>
              <a:t>Citace a citační SW</a:t>
            </a:r>
            <a:endParaRPr lang="uk-UA" sz="560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smtClean="0">
                <a:solidFill>
                  <a:schemeClr val="bg1"/>
                </a:solidFill>
              </a:rPr>
              <a:t>Martin Krčál</a:t>
            </a:r>
            <a:endParaRPr lang="uk-UA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 smtClean="0">
                <a:latin typeface="Verdana" panose="020B0604030504040204" pitchFamily="34" charset="0"/>
              </a:rPr>
              <a:t>Praha, 23. </a:t>
            </a:r>
            <a:r>
              <a:rPr lang="cs-CZ" sz="1600" b="1" dirty="0" smtClean="0">
                <a:latin typeface="Verdana" panose="020B0604030504040204" pitchFamily="34" charset="0"/>
              </a:rPr>
              <a:t>října 2014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citování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6186790"/>
            <a:ext cx="3313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 smtClean="0">
                <a:latin typeface="Verdana" panose="020B0604030504040204" pitchFamily="34" charset="0"/>
              </a:rPr>
              <a:t>Citace.com</a:t>
            </a:r>
            <a:endParaRPr lang="cs-CZ" sz="16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2"/>
                </a:solidFill>
              </a:rPr>
              <a:t>ochrana intelektuálního vlastnictví a autorských </a:t>
            </a:r>
            <a:r>
              <a:rPr lang="cs-CZ" dirty="0" smtClean="0">
                <a:solidFill>
                  <a:schemeClr val="tx2"/>
                </a:solidFill>
              </a:rPr>
              <a:t>práv</a:t>
            </a:r>
          </a:p>
          <a:p>
            <a:pPr eaLnBrk="1" hangingPunct="1"/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</a:rPr>
              <a:t>citační etika</a:t>
            </a:r>
          </a:p>
          <a:p>
            <a:pPr eaLnBrk="1" hangingPunct="1"/>
            <a:r>
              <a:rPr lang="cs-CZ" dirty="0" smtClean="0">
                <a:solidFill>
                  <a:schemeClr val="tx2"/>
                </a:solidFill>
              </a:rPr>
              <a:t>zpětné </a:t>
            </a:r>
            <a:r>
              <a:rPr lang="cs-CZ" dirty="0" smtClean="0">
                <a:solidFill>
                  <a:schemeClr val="tx2"/>
                </a:solidFill>
              </a:rPr>
              <a:t>ověření uvedených tezí</a:t>
            </a:r>
          </a:p>
          <a:p>
            <a:pPr eaLnBrk="1" hangingPunct="1"/>
            <a:r>
              <a:rPr lang="cs-CZ" dirty="0" smtClean="0">
                <a:solidFill>
                  <a:schemeClr val="tx2"/>
                </a:solidFill>
              </a:rPr>
              <a:t>získání širšího kontextu k popisované problematice</a:t>
            </a:r>
          </a:p>
          <a:p>
            <a:pPr lvl="1" eaLnBrk="1" hangingPunct="1"/>
            <a:r>
              <a:rPr lang="cs-CZ" dirty="0" smtClean="0">
                <a:solidFill>
                  <a:schemeClr val="tx2"/>
                </a:solidFill>
              </a:rPr>
              <a:t>možnost uvedení čtenáře do </a:t>
            </a:r>
            <a:r>
              <a:rPr lang="cs-CZ" dirty="0" smtClean="0">
                <a:solidFill>
                  <a:schemeClr val="tx2"/>
                </a:solidFill>
              </a:rPr>
              <a:t>souvislostí</a:t>
            </a:r>
            <a:endParaRPr lang="cs-CZ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4526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2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smtClean="0">
                <a:solidFill>
                  <a:srgbClr val="008000"/>
                </a:solidFill>
              </a:rPr>
              <a:t>Další citační</a:t>
            </a:r>
          </a:p>
          <a:p>
            <a:pPr algn="ctr">
              <a:buFontTx/>
              <a:buNone/>
            </a:pPr>
            <a:r>
              <a:rPr lang="cs-CZ" sz="7200" b="1" smtClean="0"/>
              <a:t>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Citace v </a:t>
            </a:r>
            <a:r>
              <a:rPr lang="cs-CZ" sz="3200" smtClean="0">
                <a:hlinkClick r:id="rId2"/>
              </a:rPr>
              <a:t>katalogu</a:t>
            </a:r>
            <a:r>
              <a:rPr lang="cs-CZ" sz="3200" smtClean="0"/>
              <a:t> knihoven MU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52525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hlinkClick r:id="rId2"/>
              </a:rPr>
              <a:t>Odevzdej.cz</a:t>
            </a:r>
            <a:endParaRPr lang="cs-CZ" sz="32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kontrola textu na plagiátorství</a:t>
            </a:r>
          </a:p>
          <a:p>
            <a:pPr lvl="1"/>
            <a:r>
              <a:rPr lang="cs-CZ" smtClean="0"/>
              <a:t>nahraje se soubor</a:t>
            </a:r>
          </a:p>
          <a:p>
            <a:pPr lvl="1"/>
            <a:r>
              <a:rPr lang="cs-CZ" smtClean="0"/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Zdroje: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2000" smtClean="0"/>
              <a:t>norma ČSN ISO 690</a:t>
            </a:r>
          </a:p>
          <a:p>
            <a:pPr eaLnBrk="1" hangingPunct="1">
              <a:lnSpc>
                <a:spcPct val="110000"/>
              </a:lnSpc>
            </a:pPr>
            <a:r>
              <a:rPr lang="cs-CZ" sz="2000" smtClean="0"/>
              <a:t>norma ISO 690:2010</a:t>
            </a:r>
          </a:p>
          <a:p>
            <a:pPr eaLnBrk="1" hangingPunct="1">
              <a:lnSpc>
                <a:spcPct val="110000"/>
              </a:lnSpc>
            </a:pPr>
            <a:r>
              <a:rPr lang="cs-CZ" sz="2000" smtClean="0"/>
              <a:t>citování dle ČSN ISO 690</a:t>
            </a:r>
          </a:p>
          <a:p>
            <a:pPr lvl="1">
              <a:lnSpc>
                <a:spcPct val="90000"/>
              </a:lnSpc>
            </a:pPr>
            <a:r>
              <a:rPr lang="cs-CZ" sz="1800" smtClean="0"/>
              <a:t>BIERNÁTOVÁ, Olga a Jan Skůpa - </a:t>
            </a:r>
            <a:r>
              <a:rPr lang="cs-CZ" sz="1800" smtClean="0">
                <a:hlinkClick r:id="rId2"/>
              </a:rPr>
              <a:t>Bibliografické odkazy a citace dokumentů: dle ČSN ISO 690 (01 0197) platné od 1. dubna 2011</a:t>
            </a:r>
            <a:r>
              <a:rPr lang="cs-CZ" sz="1800" smtClean="0"/>
              <a:t> [pdf, 1.3 MB]</a:t>
            </a:r>
          </a:p>
          <a:p>
            <a:pPr lvl="1">
              <a:lnSpc>
                <a:spcPct val="90000"/>
              </a:lnSpc>
            </a:pPr>
            <a:r>
              <a:rPr lang="cs-CZ" sz="1800" smtClean="0"/>
              <a:t>BIERNÁTOVÁ, Olga –</a:t>
            </a:r>
            <a:r>
              <a:rPr lang="en-US" sz="1800" smtClean="0"/>
              <a:t> </a:t>
            </a:r>
            <a:r>
              <a:rPr lang="cs-CZ" sz="1800" smtClean="0">
                <a:hlinkClick r:id="rId3"/>
              </a:rPr>
              <a:t>Bibliografické citace dle aktualizované normy ČSN ISO 690</a:t>
            </a:r>
            <a:r>
              <a:rPr lang="cs-CZ" sz="1800" smtClean="0"/>
              <a:t> </a:t>
            </a:r>
            <a:r>
              <a:rPr lang="en-US" sz="1800" smtClean="0"/>
              <a:t>[ppt, Slideshare]</a:t>
            </a:r>
            <a:endParaRPr lang="cs-CZ" sz="1800" smtClean="0"/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Tkačíková, Daniela - </a:t>
            </a:r>
            <a:r>
              <a:rPr lang="cs-CZ" sz="1800" smtClean="0">
                <a:hlinkClick r:id="rId4"/>
              </a:rPr>
              <a:t>Jak zpracovávat bibliografické citace </a:t>
            </a:r>
            <a:r>
              <a:rPr lang="cs-CZ" sz="1800" smtClean="0"/>
              <a:t>(e-kurz VŠB-TUO)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Bratková, Eva – </a:t>
            </a:r>
            <a:r>
              <a:rPr lang="cs-CZ" sz="1800" smtClean="0">
                <a:hlinkClick r:id="rId5"/>
              </a:rPr>
              <a:t>Bibliografické odkazy pro seznamy a citace</a:t>
            </a:r>
            <a:r>
              <a:rPr lang="cs-CZ" sz="1800" smtClean="0"/>
              <a:t> (příklady)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>
                <a:hlinkClick r:id="rId6"/>
              </a:rPr>
              <a:t>Iva: informační výchova na UTB ve Zlíně </a:t>
            </a:r>
            <a:r>
              <a:rPr lang="cs-CZ" sz="1800" smtClean="0"/>
              <a:t>(online kurz)</a:t>
            </a:r>
          </a:p>
          <a:p>
            <a:pPr eaLnBrk="1" hangingPunct="1">
              <a:lnSpc>
                <a:spcPct val="110000"/>
              </a:lnSpc>
            </a:pPr>
            <a:r>
              <a:rPr lang="cs-CZ" sz="2000" smtClean="0"/>
              <a:t>citování dle ČSN ISO 690 a 690-2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BRATKOVÁ, Eva - </a:t>
            </a:r>
            <a:r>
              <a:rPr lang="cs-CZ" sz="1800" smtClean="0">
                <a:hlinkClick r:id="rId7" tooltip="Podrobný manuál k citování dle ČSN ISO 690 a 690-2."/>
              </a:rPr>
              <a:t>Metody citování literatury a strukturování bibliografických záznamů podle mezinárodních norem ISO 690 a ISO 690-2</a:t>
            </a:r>
            <a:r>
              <a:rPr lang="cs-CZ" sz="1800" smtClean="0"/>
              <a:t> [pdf, 860 kB]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smtClean="0">
                <a:solidFill>
                  <a:srgbClr val="008000"/>
                </a:solidFill>
              </a:rPr>
              <a:t>Plagiát</a:t>
            </a:r>
            <a:r>
              <a:rPr lang="cs-CZ" sz="7200" b="1" smtClean="0"/>
              <a:t>orství</a:t>
            </a:r>
            <a:endParaRPr lang="cs-CZ" sz="4000" b="1" smtClean="0"/>
          </a:p>
        </p:txBody>
      </p:sp>
    </p:spTree>
    <p:extLst>
      <p:ext uri="{BB962C8B-B14F-4D97-AF65-F5344CB8AC3E}">
        <p14:creationId xmlns:p14="http://schemas.microsoft.com/office/powerpoint/2010/main" val="25181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Kniha o citování a plagiátorství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06" y="1124744"/>
            <a:ext cx="3934842" cy="5581336"/>
          </a:xfrm>
        </p:spPr>
      </p:pic>
    </p:spTree>
    <p:extLst>
      <p:ext uri="{BB962C8B-B14F-4D97-AF65-F5344CB8AC3E}">
        <p14:creationId xmlns:p14="http://schemas.microsoft.com/office/powerpoint/2010/main" val="30168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martin.krcal@citace.com</a:t>
            </a:r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smtClean="0"/>
              <a:t> </a:t>
            </a:r>
            <a:endParaRPr lang="cs-CZ" smtClean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3141663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/>
          </a:p>
        </p:txBody>
      </p:sp>
    </p:spTree>
    <p:extLst>
      <p:ext uri="{BB962C8B-B14F-4D97-AF65-F5344CB8AC3E}">
        <p14:creationId xmlns:p14="http://schemas.microsoft.com/office/powerpoint/2010/main" val="27233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smtClean="0">
                <a:latin typeface="Arial" panose="020B0604020202020204" pitchFamily="34" charset="0"/>
              </a:rPr>
              <a:t>vydávání cizí myšlenky za vlastní</a:t>
            </a:r>
          </a:p>
          <a:p>
            <a:r>
              <a:rPr lang="cs-CZ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platné právo ČR (AZ)</a:t>
            </a:r>
          </a:p>
        </p:txBody>
      </p:sp>
    </p:spTree>
    <p:extLst>
      <p:ext uri="{BB962C8B-B14F-4D97-AF65-F5344CB8AC3E}">
        <p14:creationId xmlns:p14="http://schemas.microsoft.com/office/powerpoint/2010/main" val="6278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dirty="0" smtClean="0">
                <a:solidFill>
                  <a:srgbClr val="008000"/>
                </a:solidFill>
              </a:rPr>
              <a:t>Formy</a:t>
            </a:r>
          </a:p>
          <a:p>
            <a:pPr algn="ctr">
              <a:buFontTx/>
              <a:buNone/>
            </a:pPr>
            <a:r>
              <a:rPr lang="cs-CZ" sz="7200" b="1" dirty="0" smtClean="0"/>
              <a:t>plagiátorství</a:t>
            </a:r>
            <a:endParaRPr lang="cs-CZ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7747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CTRL+C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nebo část textu jiného autora a vydáváme ho za svůj</a:t>
            </a:r>
          </a:p>
          <a:p>
            <a:pPr lvl="1"/>
            <a:r>
              <a:rPr lang="cs-CZ" smtClean="0"/>
              <a:t>nejběžnější, často spojeno s internetovými zdroji</a:t>
            </a:r>
          </a:p>
        </p:txBody>
      </p:sp>
    </p:spTree>
    <p:extLst>
      <p:ext uri="{BB962C8B-B14F-4D97-AF65-F5344CB8AC3E}">
        <p14:creationId xmlns:p14="http://schemas.microsoft.com/office/powerpoint/2010/main" val="15494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Drobné úpravy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jiného autora a změníte v něm některé formulace</a:t>
            </a:r>
          </a:p>
          <a:p>
            <a:pPr lvl="1"/>
            <a:r>
              <a:rPr lang="cs-CZ" smtClean="0"/>
              <a:t>nahradíme některá slova jejich synonymy</a:t>
            </a:r>
          </a:p>
          <a:p>
            <a:pPr lvl="1"/>
            <a:r>
              <a:rPr lang="cs-CZ" smtClean="0"/>
              <a:t>vypustíme některá nadbytečná slova</a:t>
            </a:r>
          </a:p>
          <a:p>
            <a:pPr lvl="1"/>
            <a:r>
              <a:rPr lang="cs-CZ" smtClean="0"/>
              <a:t>změníme slovosled ve větě</a:t>
            </a:r>
          </a:p>
          <a:p>
            <a:pPr lvl="1"/>
            <a:r>
              <a:rPr lang="cs-CZ" smtClean="0"/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val="4285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přebíráme doslovné pasáže pouze z jednoho zdroje bez uvedení citace</a:t>
            </a:r>
          </a:p>
          <a:p>
            <a:pPr lvl="1"/>
            <a:r>
              <a:rPr lang="cs-CZ" smtClean="0"/>
              <a:t>vybereme si konkrétní věty nebo odstavce, které poté spojíme do vlastního textu bez jakýchkoliv významnějších úprav</a:t>
            </a:r>
          </a:p>
          <a:p>
            <a:pPr lvl="1"/>
            <a:r>
              <a:rPr lang="cs-CZ" smtClean="0"/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13401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Mashups (spojování)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spojíme více textů do jednoho</a:t>
            </a:r>
          </a:p>
          <a:p>
            <a:pPr lvl="1"/>
            <a:r>
              <a:rPr lang="cs-CZ" smtClean="0"/>
              <a:t>vybereme si konkrétní věty nebo odstavce z několika zdrojů, které pak poskládáme do vlastního textu</a:t>
            </a:r>
          </a:p>
          <a:p>
            <a:pPr lvl="1"/>
            <a:r>
              <a:rPr lang="cs-CZ" smtClean="0"/>
              <a:t>problematické je neuvedení zdroje a chybějící vlastní myšlenka, která dodá kompilaci přidanou hodnotu</a:t>
            </a:r>
          </a:p>
          <a:p>
            <a:pPr lvl="1"/>
            <a:r>
              <a:rPr lang="cs-CZ" smtClean="0"/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7444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ve větší než odůvodněné míře</a:t>
            </a:r>
          </a:p>
          <a:p>
            <a:pPr lvl="1"/>
            <a:r>
              <a:rPr lang="cs-CZ" smtClean="0"/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36097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základní terminologie</a:t>
            </a:r>
          </a:p>
          <a:p>
            <a:r>
              <a:rPr lang="cs-CZ" smtClean="0">
                <a:latin typeface="Arial" panose="020B0604020202020204" pitchFamily="34" charset="0"/>
              </a:rPr>
              <a:t>proč citujeme</a:t>
            </a:r>
          </a:p>
          <a:p>
            <a:r>
              <a:rPr lang="cs-CZ" smtClean="0">
                <a:latin typeface="Arial" panose="020B0604020202020204" pitchFamily="34" charset="0"/>
              </a:rPr>
              <a:t>plagiátorství</a:t>
            </a:r>
          </a:p>
          <a:p>
            <a:r>
              <a:rPr lang="cs-CZ" smtClean="0">
                <a:latin typeface="Arial" panose="020B0604020202020204" pitchFamily="34" charset="0"/>
              </a:rPr>
              <a:t>citační styly</a:t>
            </a:r>
          </a:p>
          <a:p>
            <a:r>
              <a:rPr lang="cs-CZ" smtClean="0">
                <a:latin typeface="Arial" panose="020B0604020202020204" pitchFamily="34" charset="0"/>
              </a:rPr>
              <a:t>norma ČSN ISO 690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citace v textu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soupisy literatury</a:t>
            </a:r>
          </a:p>
          <a:p>
            <a:r>
              <a:rPr lang="cs-CZ" smtClean="0">
                <a:latin typeface="Arial" panose="020B0604020202020204" pitchFamily="34" charset="0"/>
              </a:rPr>
              <a:t>jak citovat...</a:t>
            </a:r>
          </a:p>
          <a:p>
            <a:r>
              <a:rPr lang="cs-CZ" smtClean="0">
                <a:latin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zdroje uvedeme v seznamu použité literatury, ale necitujeme v textu</a:t>
            </a:r>
          </a:p>
          <a:p>
            <a:pPr lvl="1"/>
            <a:r>
              <a:rPr lang="cs-CZ" smtClean="0"/>
              <a:t>nelze určit, co jsme převzali a z jakých zdrojů, což může být problematické např. při ověření informací 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820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vydáváme citát za parafrázi</a:t>
            </a:r>
          </a:p>
          <a:p>
            <a:pPr lvl="1"/>
            <a:r>
              <a:rPr lang="cs-CZ" smtClean="0"/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30139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neuvedeme svůj zdroj informací</a:t>
            </a:r>
          </a:p>
          <a:p>
            <a:pPr lvl="1"/>
            <a:r>
              <a:rPr lang="cs-CZ" smtClean="0"/>
              <a:t>vědomé - záměrně jej neuvedeme v textu (např. při použití Wikipedie v odborné práci)</a:t>
            </a:r>
          </a:p>
          <a:p>
            <a:pPr lvl="1"/>
            <a:r>
              <a:rPr lang="cs-CZ" smtClean="0"/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26029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odkazujeme na neexistující zdroj</a:t>
            </a:r>
          </a:p>
          <a:p>
            <a:pPr lvl="1"/>
            <a:r>
              <a:rPr lang="cs-CZ" smtClean="0"/>
              <a:t>vymyslíme si zdroj nebo jej uvedeme špatně, čtenář pak nemůže původní dokument dohledat</a:t>
            </a:r>
          </a:p>
          <a:p>
            <a:pPr lvl="1"/>
            <a:r>
              <a:rPr lang="cs-CZ" smtClean="0"/>
              <a:t>problematické u elektronických dokumentů, které rychle zanikají, ideální je využívat trvalé identifikátory, dle nichž lze dokument kdykoliv dohledat (např. DOI)</a:t>
            </a:r>
          </a:p>
        </p:txBody>
      </p:sp>
    </p:spTree>
    <p:extLst>
      <p:ext uri="{BB962C8B-B14F-4D97-AF65-F5344CB8AC3E}">
        <p14:creationId xmlns:p14="http://schemas.microsoft.com/office/powerpoint/2010/main" val="26466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uvedeme zdroj, který jsme nepoužili</a:t>
            </a:r>
          </a:p>
          <a:p>
            <a:pPr lvl="1"/>
            <a:r>
              <a:rPr lang="cs-CZ" smtClean="0"/>
              <a:t>stává se v případech, kdy si chceme vylepšit svou použitou literaturu o kvalitní zdroje, ze kterých jsme ale při psaní práce nevycházeli</a:t>
            </a:r>
          </a:p>
        </p:txBody>
      </p:sp>
    </p:spTree>
    <p:extLst>
      <p:ext uri="{BB962C8B-B14F-4D97-AF65-F5344CB8AC3E}">
        <p14:creationId xmlns:p14="http://schemas.microsoft.com/office/powerpoint/2010/main" val="3011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Zneužití autocitací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použijeme vlastní dříve publikované texty nebo jejich části bez uvedení citace</a:t>
            </a:r>
          </a:p>
          <a:p>
            <a:pPr lvl="1"/>
            <a:r>
              <a:rPr lang="cs-CZ" smtClean="0"/>
              <a:t>ve chvíli, kdy použiji části ze svého dříve publikovaného článku v novém textu, měl bych jej opatřit autocitací</a:t>
            </a:r>
          </a:p>
          <a:p>
            <a:pPr lvl="1"/>
            <a:r>
              <a:rPr lang="cs-CZ" smtClean="0"/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</p:txBody>
      </p:sp>
    </p:spTree>
    <p:extLst>
      <p:ext uri="{BB962C8B-B14F-4D97-AF65-F5344CB8AC3E}">
        <p14:creationId xmlns:p14="http://schemas.microsoft.com/office/powerpoint/2010/main" val="33510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použijeme obrázky, grafy, tabulky nebo multimédia od jiných autorů</a:t>
            </a:r>
          </a:p>
          <a:p>
            <a:pPr lvl="1"/>
            <a:r>
              <a:rPr lang="cs-CZ" smtClean="0"/>
              <a:t>obrázky, tabulky nebo grafy jsou také výsledkem tvůrčí činnosti člověka a měli bychom u nich uvádět zdroj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49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Obecně známé věci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základní informace z oboru</a:t>
            </a:r>
          </a:p>
          <a:p>
            <a:pPr lvl="1"/>
            <a:r>
              <a:rPr lang="cs-CZ" smtClean="0"/>
              <a:t>voda vaří při 100°C</a:t>
            </a:r>
          </a:p>
          <a:p>
            <a:pPr lvl="1"/>
            <a:r>
              <a:rPr lang="cs-CZ" smtClean="0"/>
              <a:t>nejvyšší hora světa je Mt. Everest</a:t>
            </a:r>
          </a:p>
          <a:p>
            <a:r>
              <a:rPr lang="cs-CZ" smtClean="0"/>
              <a:t>musí se citovat?</a:t>
            </a:r>
          </a:p>
          <a:p>
            <a:r>
              <a:rPr lang="cs-CZ" smtClean="0"/>
              <a:t>jakou zvolím publikaci?</a:t>
            </a:r>
          </a:p>
          <a:p>
            <a:pPr lvl="1"/>
            <a:r>
              <a:rPr lang="cs-CZ" smtClean="0"/>
              <a:t>encyklopedie, slovník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836738" y="4819650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5400">
                <a:solidFill>
                  <a:srgbClr val="FF1901"/>
                </a:solidFill>
              </a:rPr>
              <a:t>NEmusíte citovat!!!</a:t>
            </a:r>
          </a:p>
        </p:txBody>
      </p:sp>
    </p:spTree>
    <p:extLst>
      <p:ext uri="{BB962C8B-B14F-4D97-AF65-F5344CB8AC3E}">
        <p14:creationId xmlns:p14="http://schemas.microsoft.com/office/powerpoint/2010/main" val="24805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333375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/>
              <a:t>Citační</a:t>
            </a:r>
          </a:p>
          <a:p>
            <a:pPr algn="ctr">
              <a:buFontTx/>
              <a:buNone/>
            </a:pPr>
            <a:r>
              <a:rPr lang="cs-CZ" sz="8000" b="1" smtClean="0">
                <a:solidFill>
                  <a:srgbClr val="008000"/>
                </a:solidFill>
              </a:rPr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Citační styly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b="1" smtClean="0"/>
              <a:t>ČSN ISO 690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česká verze mezinárodní normy</a:t>
            </a:r>
          </a:p>
          <a:p>
            <a:pPr eaLnBrk="1" hangingPunct="1">
              <a:lnSpc>
                <a:spcPct val="110000"/>
              </a:lnSpc>
            </a:pPr>
            <a:r>
              <a:rPr lang="cs-CZ" b="1" smtClean="0">
                <a:hlinkClick r:id="rId2" tooltip="APA"/>
              </a:rPr>
              <a:t>APA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potřeby American Psycho</a:t>
            </a:r>
            <a:r>
              <a:rPr lang="cs-CZ" smtClean="0">
                <a:latin typeface="Arial" panose="020B0604020202020204" pitchFamily="34" charset="0"/>
              </a:rPr>
              <a:t>l</a:t>
            </a:r>
            <a:r>
              <a:rPr lang="cs-CZ" smtClean="0"/>
              <a:t>ogical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psychologie + další příbuzné obory</a:t>
            </a:r>
          </a:p>
          <a:p>
            <a:pPr eaLnBrk="1" hangingPunct="1">
              <a:lnSpc>
                <a:spcPct val="110000"/>
              </a:lnSpc>
            </a:pPr>
            <a:r>
              <a:rPr lang="cs-CZ" b="1" smtClean="0">
                <a:hlinkClick r:id="rId3" tooltip="MLA"/>
              </a:rPr>
              <a:t>MLA</a:t>
            </a:r>
            <a:endParaRPr 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humanitní obory (např. jazykověda), manuál v </a:t>
            </a:r>
            <a:r>
              <a:rPr lang="cs-CZ" smtClean="0">
                <a:hlinkClick r:id="rId4" tooltip="MLA"/>
              </a:rPr>
              <a:t>PDF</a:t>
            </a:r>
            <a:r>
              <a:rPr 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smtClean="0">
                <a:hlinkClick r:id="rId5" tooltip="Chicago"/>
              </a:rPr>
              <a:t>Chicago</a:t>
            </a:r>
            <a:endParaRPr 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společenské vědy,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popisuje také citování VŠKP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6207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>
                <a:solidFill>
                  <a:srgbClr val="008000"/>
                </a:solidFill>
              </a:rPr>
              <a:t>Základní</a:t>
            </a:r>
          </a:p>
          <a:p>
            <a:pPr algn="ctr">
              <a:buFontTx/>
              <a:buNone/>
            </a:pPr>
            <a:r>
              <a:rPr lang="cs-CZ" sz="6600" b="1" smtClean="0"/>
              <a:t>terminologie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b="1" smtClean="0"/>
              <a:t>Harvard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citační styl Harvard Bussiness School </a:t>
            </a:r>
          </a:p>
          <a:p>
            <a:pPr eaLnBrk="1" hangingPunct="1">
              <a:lnSpc>
                <a:spcPct val="110000"/>
              </a:lnSpc>
            </a:pPr>
            <a:r>
              <a:rPr lang="cs-CZ" b="1" smtClean="0">
                <a:hlinkClick r:id="rId2" tooltip="ICMJE"/>
              </a:rPr>
              <a:t>Vancouver</a:t>
            </a:r>
            <a:endParaRPr 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časopisy z oblasti lékařství, biomedicíny, lékařských technologií apod., manuál v </a:t>
            </a:r>
            <a:r>
              <a:rPr lang="cs-CZ" smtClean="0">
                <a:hlinkClick r:id="rId3" tooltip="PDF"/>
              </a:rPr>
              <a:t>PDF</a:t>
            </a:r>
            <a:r>
              <a:rPr 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smtClean="0"/>
              <a:t>AMA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citační styl American Medical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lékařství a biologii, manuál v </a:t>
            </a:r>
            <a:r>
              <a:rPr lang="cs-CZ" smtClean="0">
                <a:hlinkClick r:id="rId4" tooltip="PDF"/>
              </a:rPr>
              <a:t>PDF</a:t>
            </a:r>
            <a:r>
              <a:rPr 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smtClean="0">
                <a:hlinkClick r:id="rId5" tooltip="CSE"/>
              </a:rPr>
              <a:t>CSE</a:t>
            </a:r>
            <a:endParaRPr 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6207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>
                <a:solidFill>
                  <a:srgbClr val="008000"/>
                </a:solidFill>
              </a:rPr>
              <a:t>Norma</a:t>
            </a:r>
          </a:p>
          <a:p>
            <a:pPr algn="ctr">
              <a:buFontTx/>
              <a:buNone/>
            </a:pPr>
            <a:r>
              <a:rPr lang="cs-CZ" sz="6000" b="1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platná od 1.4.2011</a:t>
            </a:r>
          </a:p>
          <a:p>
            <a:r>
              <a:rPr lang="cs-CZ" smtClean="0"/>
              <a:t>nahradila ČSN ISO 690 a 690-2</a:t>
            </a:r>
          </a:p>
          <a:p>
            <a:r>
              <a:rPr lang="cs-CZ" smtClean="0"/>
              <a:t>nová verze po 14-ti letech</a:t>
            </a:r>
          </a:p>
          <a:p>
            <a:r>
              <a:rPr lang="cs-CZ" smtClean="0"/>
              <a:t>obecně uznávaná </a:t>
            </a:r>
            <a:r>
              <a:rPr lang="cs-CZ" smtClean="0">
                <a:hlinkClick r:id="rId2"/>
              </a:rPr>
              <a:t>interpretace normy</a:t>
            </a:r>
            <a:r>
              <a:rPr lang="cs-CZ" smtClean="0"/>
              <a:t> (Biernátová, Skůpa)</a:t>
            </a:r>
          </a:p>
          <a:p>
            <a:pPr lvl="1"/>
            <a:r>
              <a:rPr lang="cs-CZ" smtClean="0"/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Druhy citací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odkazy v textu</a:t>
            </a:r>
          </a:p>
          <a:p>
            <a:r>
              <a:rPr lang="cs-CZ" smtClean="0">
                <a:latin typeface="Arial" panose="020B0604020202020204" pitchFamily="34" charset="0"/>
              </a:rPr>
              <a:t>soupis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>
                <a:solidFill>
                  <a:srgbClr val="008000"/>
                </a:solidFill>
              </a:rPr>
              <a:t>Citace</a:t>
            </a:r>
          </a:p>
          <a:p>
            <a:pPr algn="ctr">
              <a:buFontTx/>
              <a:buNone/>
            </a:pPr>
            <a:r>
              <a:rPr lang="cs-CZ" sz="6000" b="1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Harvardský styl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(příjmení prvního autora, rok, strana)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smtClean="0">
                <a:latin typeface="Arial" panose="020B0604020202020204" pitchFamily="34" charset="0"/>
              </a:rPr>
              <a:t>strana je volitelná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smtClean="0">
                <a:latin typeface="Arial" panose="020B0604020202020204" pitchFamily="34" charset="0"/>
              </a:rPr>
              <a:t>chybí-li autor, pak název korporace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(Adobe Creative Team, 2011)</a:t>
            </a:r>
          </a:p>
          <a:p>
            <a:r>
              <a:rPr lang="cs-CZ" smtClean="0">
                <a:latin typeface="Arial" panose="020B0604020202020204" pitchFamily="34" charset="0"/>
              </a:rPr>
              <a:t>chybí-li autor i korporace, pak první slova z názvu – není kurzívou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Harvardský styl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zkrácená citace stejná u více děl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za rok se vkládá index (písmeno a,b,c,d,...)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(Kafka, 2008b, s. 54)</a:t>
            </a:r>
          </a:p>
          <a:p>
            <a:r>
              <a:rPr lang="cs-CZ" smtClean="0">
                <a:latin typeface="Arial" panose="020B0604020202020204" pitchFamily="34" charset="0"/>
              </a:rPr>
              <a:t>citace se může vkládat kamkoliv do věty, na konci věty se dá před tečku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... citace dáváme do uvozovek (Bratková, 2008) nebo je lze i jinak zvýraznit (Cihlář, 2011).</a:t>
            </a:r>
          </a:p>
          <a:p>
            <a:r>
              <a:rPr lang="cs-CZ" smtClean="0">
                <a:latin typeface="Arial" panose="020B0604020202020204" pitchFamily="34" charset="0"/>
              </a:rPr>
              <a:t>citace použité hned za sebou spojujeme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(Bratková, 2008; Cihlář, 2011)</a:t>
            </a:r>
          </a:p>
          <a:p>
            <a:endParaRPr 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Harvardský styl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pokud je ve větě příjmení citovaného autora v prvním pádu, vypouštíme ho ze zkrácené citace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... a tento pojem definuje Kafka takto,... (2008, s. 34).</a:t>
            </a:r>
          </a:p>
          <a:p>
            <a:r>
              <a:rPr lang="cs-CZ" smtClean="0">
                <a:latin typeface="Arial" panose="020B0604020202020204" pitchFamily="34" charset="0"/>
              </a:rPr>
              <a:t>hranaté vs. kulaté závorky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Soupis literatury v Harvardském stylu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smtClean="0">
                <a:latin typeface="Arial" panose="020B0604020202020204" pitchFamily="34" charset="0"/>
              </a:rPr>
              <a:t>v soupisu použité literatury je rok hned za autorem (pokud není, tak za názvem), rok vydání se dále neuvádí</a:t>
            </a:r>
          </a:p>
          <a:p>
            <a:pPr lvl="1"/>
            <a:r>
              <a:rPr lang="cs-CZ" sz="2200" smtClean="0">
                <a:latin typeface="Arial" panose="020B0604020202020204" pitchFamily="34" charset="0"/>
              </a:rPr>
              <a:t>KAFKA, Jan. 2008. </a:t>
            </a:r>
            <a:r>
              <a:rPr lang="cs-CZ" sz="2200" i="1" smtClean="0">
                <a:latin typeface="Arial" panose="020B0604020202020204" pitchFamily="34" charset="0"/>
              </a:rPr>
              <a:t>Název: podnázev</a:t>
            </a:r>
            <a:r>
              <a:rPr lang="cs-CZ" sz="2200" smtClean="0">
                <a:latin typeface="Arial" panose="020B0604020202020204" pitchFamily="34" charset="0"/>
              </a:rPr>
              <a:t>... Praha: Mladá Fronta, 254 s.</a:t>
            </a:r>
          </a:p>
          <a:p>
            <a:pPr lvl="1"/>
            <a:r>
              <a:rPr lang="cs-CZ" sz="2200" i="1" smtClean="0">
                <a:latin typeface="Arial" panose="020B0604020202020204" pitchFamily="34" charset="0"/>
              </a:rPr>
              <a:t>Principy sazby</a:t>
            </a:r>
            <a:r>
              <a:rPr lang="cs-CZ" sz="2200" smtClean="0">
                <a:latin typeface="Arial" panose="020B0604020202020204" pitchFamily="34" charset="0"/>
              </a:rPr>
              <a:t>. 1954. 2. vyd..... Praha: Academia, 185 s.....</a:t>
            </a:r>
          </a:p>
          <a:p>
            <a:r>
              <a:rPr lang="cs-CZ" sz="2600" smtClean="0">
                <a:latin typeface="Arial" panose="020B0604020202020204" pitchFamily="34" charset="0"/>
              </a:rPr>
              <a:t>pokud je v citaci celé datum, pak ho uvádíme</a:t>
            </a:r>
          </a:p>
          <a:p>
            <a:pPr lvl="1"/>
            <a:r>
              <a:rPr lang="cs-CZ" sz="2200" smtClean="0">
                <a:latin typeface="Arial" panose="020B0604020202020204" pitchFamily="34" charset="0"/>
              </a:rPr>
              <a:t>SRBECKÁ, Gabriela. 2010. Rozvoj kompetencí studentů ve vzdělávání. </a:t>
            </a:r>
            <a:r>
              <a:rPr lang="cs-CZ" sz="2200" i="1" smtClean="0">
                <a:latin typeface="Arial" panose="020B0604020202020204" pitchFamily="34" charset="0"/>
              </a:rPr>
              <a:t>Inflow: information journal </a:t>
            </a:r>
            <a:r>
              <a:rPr lang="cs-CZ" sz="2200" smtClean="0">
                <a:latin typeface="Arial" panose="020B0604020202020204" pitchFamily="34" charset="0"/>
              </a:rPr>
              <a:t>[online]. Brno, 02/07/2010, roč. 3, č. 7...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 smtClean="0"/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ve své knize Kafka</a:t>
            </a:r>
            <a:r>
              <a:rPr lang="cs-CZ" baseline="30000" smtClean="0">
                <a:latin typeface="Arial" panose="020B0604020202020204" pitchFamily="34" charset="0"/>
              </a:rPr>
              <a:t>1</a:t>
            </a:r>
            <a:r>
              <a:rPr lang="cs-CZ" smtClean="0">
                <a:latin typeface="Arial" panose="020B0604020202020204" pitchFamily="34" charset="0"/>
              </a:rPr>
              <a:t>.... a také ve svém článku</a:t>
            </a:r>
            <a:r>
              <a:rPr lang="cs-CZ" baseline="30000" smtClean="0">
                <a:latin typeface="Arial" panose="020B0604020202020204" pitchFamily="34" charset="0"/>
              </a:rPr>
              <a:t>2</a:t>
            </a:r>
          </a:p>
          <a:p>
            <a:r>
              <a:rPr lang="cs-CZ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= příjmení a jméno autora, název, strana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SMITH, Michael. </a:t>
            </a:r>
            <a:r>
              <a:rPr lang="cs-CZ" i="1" smtClean="0">
                <a:latin typeface="Arial" panose="020B0604020202020204" pitchFamily="34" charset="0"/>
              </a:rPr>
              <a:t>Digital libraries</a:t>
            </a:r>
            <a:r>
              <a:rPr lang="cs-CZ" smtClean="0">
                <a:latin typeface="Arial" panose="020B0604020202020204" pitchFamily="34" charset="0"/>
              </a:rPr>
              <a:t>, s. 195.</a:t>
            </a:r>
          </a:p>
          <a:p>
            <a:r>
              <a:rPr lang="cs-CZ" smtClean="0">
                <a:latin typeface="Arial" panose="020B0604020202020204" pitchFamily="34" charset="0"/>
              </a:rPr>
              <a:t>bez autora = korporace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Adobe Creative Team. </a:t>
            </a:r>
            <a:r>
              <a:rPr lang="cs-CZ" i="1" smtClean="0">
                <a:latin typeface="Arial" panose="020B0604020202020204" pitchFamily="34" charset="0"/>
              </a:rPr>
              <a:t>Adobe InDesign CS5,  s. 188.</a:t>
            </a:r>
            <a:r>
              <a:rPr lang="cs-CZ" smtClean="0">
                <a:latin typeface="Arial" panose="020B0604020202020204" pitchFamily="34" charset="0"/>
              </a:rPr>
              <a:t> </a:t>
            </a:r>
          </a:p>
          <a:p>
            <a:endParaRPr 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Citát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doslovné </a:t>
            </a:r>
            <a:r>
              <a:rPr lang="cs-CZ" smtClean="0">
                <a:latin typeface="Arial" panose="020B0604020202020204" pitchFamily="34" charset="0"/>
              </a:rPr>
              <a:t>převzetí</a:t>
            </a:r>
            <a:r>
              <a:rPr lang="cs-CZ" smtClean="0"/>
              <a:t> cizího výroku</a:t>
            </a:r>
            <a:endParaRPr 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smtClean="0"/>
              <a:t>odlišení od vlastního textu</a:t>
            </a:r>
          </a:p>
          <a:p>
            <a:pPr lvl="1" eaLnBrk="1" hangingPunct="1"/>
            <a:r>
              <a:rPr lang="cs-CZ" smtClean="0"/>
              <a:t>uvozovky</a:t>
            </a:r>
          </a:p>
          <a:p>
            <a:pPr lvl="1" eaLnBrk="1" hangingPunct="1"/>
            <a:r>
              <a:rPr lang="cs-CZ" smtClean="0"/>
              <a:t>změna stylu písma (řez, font)</a:t>
            </a:r>
          </a:p>
          <a:p>
            <a:pPr lvl="1" eaLnBrk="1" hangingPunct="1"/>
            <a:r>
              <a:rPr lang="cs-CZ" smtClean="0"/>
              <a:t>samostatný odstavec </a:t>
            </a:r>
          </a:p>
          <a:p>
            <a:pPr lvl="2" eaLnBrk="1" hangingPunct="1"/>
            <a:r>
              <a:rPr lang="cs-CZ" smtClean="0"/>
              <a:t>více než 4 řádky (40 slov)</a:t>
            </a:r>
          </a:p>
          <a:p>
            <a:pPr lvl="2" eaLnBrk="1" hangingPunct="1"/>
            <a:r>
              <a:rPr lang="cs-CZ" smtClean="0"/>
              <a:t>odsazení (5pt)</a:t>
            </a:r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bez autora i korporace = jen název</a:t>
            </a:r>
          </a:p>
          <a:p>
            <a:pPr lvl="1"/>
            <a:r>
              <a:rPr lang="cs-CZ" i="1" smtClean="0">
                <a:latin typeface="Arial" panose="020B0604020202020204" pitchFamily="34" charset="0"/>
              </a:rPr>
              <a:t>Principy sazby</a:t>
            </a:r>
            <a:r>
              <a:rPr lang="cs-CZ" smtClean="0">
                <a:latin typeface="Arial" panose="020B0604020202020204" pitchFamily="34" charset="0"/>
              </a:rPr>
              <a:t>, s. 18</a:t>
            </a:r>
            <a:r>
              <a:rPr lang="cs-CZ" i="1" smtClean="0">
                <a:latin typeface="Arial" panose="020B0604020202020204" pitchFamily="34" charset="0"/>
              </a:rPr>
              <a:t>.</a:t>
            </a:r>
            <a:r>
              <a:rPr lang="cs-CZ" smtClean="0">
                <a:latin typeface="Arial" panose="020B0604020202020204" pitchFamily="34" charset="0"/>
              </a:rPr>
              <a:t> </a:t>
            </a:r>
          </a:p>
          <a:p>
            <a:r>
              <a:rPr lang="cs-CZ" smtClean="0">
                <a:latin typeface="Arial" panose="020B0604020202020204" pitchFamily="34" charset="0"/>
              </a:rPr>
              <a:t>u částí dokumentů (např. články) není název kurzívou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SRBECKÁ, Gabriela, Rozvoj kompetencí studentů ve vzdělávání.</a:t>
            </a:r>
          </a:p>
          <a:p>
            <a:r>
              <a:rPr lang="cs-CZ" smtClean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smtClean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stejné citace pod sebou – tamtéž</a:t>
            </a:r>
          </a:p>
          <a:p>
            <a:pPr lvl="1"/>
            <a:r>
              <a:rPr lang="cs-CZ" i="1" smtClean="0">
                <a:latin typeface="Arial" panose="020B0604020202020204" pitchFamily="34" charset="0"/>
              </a:rPr>
              <a:t>Principy sazby</a:t>
            </a:r>
            <a:r>
              <a:rPr lang="cs-CZ" smtClean="0">
                <a:latin typeface="Arial" panose="020B0604020202020204" pitchFamily="34" charset="0"/>
              </a:rPr>
              <a:t>, s. 18</a:t>
            </a:r>
            <a:r>
              <a:rPr lang="cs-CZ" i="1" smtClean="0">
                <a:latin typeface="Arial" panose="020B0604020202020204" pitchFamily="34" charset="0"/>
              </a:rPr>
              <a:t>.</a:t>
            </a:r>
            <a:r>
              <a:rPr lang="cs-CZ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tamtéž, s. 25.</a:t>
            </a:r>
          </a:p>
          <a:p>
            <a:r>
              <a:rPr lang="cs-CZ" smtClean="0">
                <a:latin typeface="Arial" panose="020B0604020202020204" pitchFamily="34" charset="0"/>
              </a:rPr>
              <a:t>odkaz na jinou poznámku (první použití)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KAFKA, cit. 1, s. 124.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Číslování citací (Vancouver styl)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mtClean="0"/>
              <a:t>každá citace má své jedinečné číslo v soupisu literatury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48. NOVOTNÝ, Jan. </a:t>
            </a:r>
            <a:r>
              <a:rPr lang="cs-CZ" i="1" smtClean="0"/>
              <a:t>Metody odposlechu</a:t>
            </a:r>
            <a:r>
              <a:rPr lang="cs-CZ" smtClean="0"/>
              <a:t>... </a:t>
            </a:r>
          </a:p>
          <a:p>
            <a:pPr>
              <a:lnSpc>
                <a:spcPct val="110000"/>
              </a:lnSpc>
            </a:pPr>
            <a:r>
              <a:rPr lang="cs-CZ" smtClean="0"/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..., což dle Novotného není úplně vhodné (48).</a:t>
            </a:r>
          </a:p>
          <a:p>
            <a:pPr>
              <a:lnSpc>
                <a:spcPct val="110000"/>
              </a:lnSpc>
            </a:pPr>
            <a:r>
              <a:rPr lang="cs-CZ" smtClean="0"/>
              <a:t>spojení více citací do jedné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(25, s. 158; 48) </a:t>
            </a:r>
          </a:p>
          <a:p>
            <a:pPr>
              <a:lnSpc>
                <a:spcPct val="110000"/>
              </a:lnSpc>
            </a:pPr>
            <a:r>
              <a:rPr lang="cs-CZ" smtClean="0"/>
              <a:t>hranaté závorky</a:t>
            </a:r>
          </a:p>
          <a:p>
            <a:pPr lvl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>
                <a:solidFill>
                  <a:srgbClr val="008000"/>
                </a:solidFill>
              </a:rPr>
              <a:t>Citace</a:t>
            </a:r>
          </a:p>
          <a:p>
            <a:pPr algn="ctr">
              <a:buFontTx/>
              <a:buNone/>
            </a:pPr>
            <a:r>
              <a:rPr lang="cs-CZ" sz="3600" b="1" smtClean="0"/>
              <a:t>v soupisu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kniha - kapitola</a:t>
            </a:r>
          </a:p>
          <a:p>
            <a:r>
              <a:rPr lang="cs-CZ" smtClean="0"/>
              <a:t>časopis, noviny - článek</a:t>
            </a:r>
          </a:p>
          <a:p>
            <a:r>
              <a:rPr lang="cs-CZ" smtClean="0"/>
              <a:t>sborník – příspěvek ve sborníku</a:t>
            </a:r>
          </a:p>
          <a:p>
            <a:r>
              <a:rPr lang="cs-CZ" smtClean="0"/>
              <a:t>web – webová stránka, příspěvek</a:t>
            </a:r>
          </a:p>
          <a:p>
            <a:r>
              <a:rPr 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2816"/>
            <a:ext cx="7777162" cy="48962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 smtClean="0"/>
              <a:t>Autoři/korporace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smtClean="0"/>
              <a:t>Název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Typ nosiče (jen u elektronických)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Vydání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Nakladatelské informace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Datum vydání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Edice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Číslování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Datum citování (jen u elektronických)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smtClean="0"/>
              <a:t>Identifikátor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Dostupnost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Poznámky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2988" y="1000016"/>
            <a:ext cx="7777162" cy="78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200" kern="0" dirty="0" smtClean="0">
                <a:solidFill>
                  <a:srgbClr val="FF0000"/>
                </a:solidFill>
              </a:rPr>
              <a:t>Autoři části</a:t>
            </a:r>
          </a:p>
          <a:p>
            <a:pPr>
              <a:lnSpc>
                <a:spcPct val="100000"/>
              </a:lnSpc>
            </a:pPr>
            <a:r>
              <a:rPr lang="cs-CZ" sz="2200" kern="0" dirty="0" smtClean="0">
                <a:solidFill>
                  <a:srgbClr val="FF0000"/>
                </a:solidFill>
              </a:rPr>
              <a:t>Název části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>
                <a:solidFill>
                  <a:srgbClr val="008000"/>
                </a:solidFill>
              </a:rPr>
              <a:t>Tištěné</a:t>
            </a:r>
          </a:p>
          <a:p>
            <a:pPr algn="ctr">
              <a:buFontTx/>
              <a:buNone/>
            </a:pPr>
            <a:r>
              <a:rPr lang="cs-CZ" sz="6000" b="1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panose="020B0604020202020204" pitchFamily="34" charset="0"/>
              </a:rPr>
              <a:t>Citovaný text mít fyzicky u sebe</a:t>
            </a:r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Pokud </a:t>
            </a:r>
            <a:r>
              <a:rPr lang="cs-CZ" smtClean="0">
                <a:latin typeface="Arial" panose="020B0604020202020204" pitchFamily="34" charset="0"/>
              </a:rPr>
              <a:t>údaj chybí: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odhadne se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vynechá se</a:t>
            </a:r>
          </a:p>
          <a:p>
            <a:pPr eaLnBrk="1" hangingPunct="1"/>
            <a:r>
              <a:rPr lang="cs-CZ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Tiráž</a:t>
            </a:r>
          </a:p>
          <a:p>
            <a:pPr lvl="1" eaLnBrk="1" hangingPunct="1"/>
            <a:r>
              <a:rPr lang="en-US" smtClean="0">
                <a:latin typeface="Arial" panose="020B0604020202020204" pitchFamily="34" charset="0"/>
              </a:rPr>
              <a:t>[</a:t>
            </a:r>
            <a:r>
              <a:rPr lang="cs-CZ" smtClean="0">
                <a:latin typeface="Arial" panose="020B0604020202020204" pitchFamily="34" charset="0"/>
              </a:rPr>
              <a:t>Externí zdroje</a:t>
            </a:r>
            <a:r>
              <a:rPr lang="en-US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smtClean="0">
                <a:latin typeface="Arial" panose="020B0604020202020204" pitchFamily="34" charset="0"/>
              </a:rPr>
              <a:t>[Odhad]</a:t>
            </a:r>
            <a:endParaRPr 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Monografie (struktura, příklad)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smtClean="0">
                <a:latin typeface="Arial" panose="020B0604020202020204" pitchFamily="34" charset="0"/>
              </a:rPr>
              <a:t>Název: podnázev</a:t>
            </a:r>
            <a:r>
              <a:rPr lang="cs-CZ" sz="2400" smtClean="0">
                <a:latin typeface="Arial" panose="020B0604020202020204" pitchFamily="34" charset="0"/>
              </a:rPr>
              <a:t>. Sekundární odpovědnost. Vydání. Místo vydání: Nakladatelství, rok vydání, rozsah stran. Edice: Subedice, číslo edice. Standardní číslo. Dostupnost. Poznámky.</a:t>
            </a:r>
          </a:p>
          <a:p>
            <a:pPr>
              <a:buFontTx/>
              <a:buNone/>
            </a:pPr>
            <a:endParaRPr lang="cs-CZ" sz="2400" smtClean="0">
              <a:latin typeface="Arial" panose="020B0604020202020204" pitchFamily="34" charset="0"/>
            </a:endParaRPr>
          </a:p>
          <a:p>
            <a:r>
              <a:rPr lang="cs-CZ" sz="2400" smtClean="0">
                <a:latin typeface="Arial" panose="020B0604020202020204" pitchFamily="34" charset="0"/>
              </a:rPr>
              <a:t>HOLZNER, Steven. </a:t>
            </a:r>
            <a:r>
              <a:rPr lang="cs-CZ" sz="2400" i="1" smtClean="0">
                <a:latin typeface="Arial" panose="020B0604020202020204" pitchFamily="34" charset="0"/>
              </a:rPr>
              <a:t>RSS: automatické doručování obsahu vašich WWW stránek</a:t>
            </a:r>
            <a:r>
              <a:rPr lang="cs-CZ" sz="2400" smtClean="0">
                <a:latin typeface="Arial" panose="020B0604020202020204" pitchFamily="34" charset="0"/>
              </a:rPr>
              <a:t>. Překlad Jan Šindelář. Vyd. 1. Brno: Computer Press, 2007, 278 s. ISBN 978-80-251-1479-7.</a:t>
            </a:r>
            <a:r>
              <a:rPr 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Část monografie (struktura, příklad)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podnázev</a:t>
            </a:r>
            <a:r>
              <a:rPr lang="cs-CZ" sz="2400" dirty="0" smtClean="0">
                <a:latin typeface="Arial" panose="020B0604020202020204" pitchFamily="34" charset="0"/>
              </a:rPr>
              <a:t>. Sekundární odpovědnost. Vydání. Místo vydání: Nakladatelství, rok vydání</a:t>
            </a:r>
            <a:r>
              <a:rPr lang="en-US" sz="2400" dirty="0" smtClean="0">
                <a:latin typeface="Arial" panose="020B0604020202020204" pitchFamily="34" charset="0"/>
              </a:rPr>
              <a:t>, r</a:t>
            </a:r>
            <a:r>
              <a:rPr lang="cs-CZ" sz="2400" dirty="0" err="1" smtClean="0">
                <a:latin typeface="Arial" panose="020B0604020202020204" pitchFamily="34" charset="0"/>
              </a:rPr>
              <a:t>ozsah</a:t>
            </a:r>
            <a:r>
              <a:rPr lang="cs-CZ" sz="2400" dirty="0" smtClean="0">
                <a:latin typeface="Arial" panose="020B0604020202020204" pitchFamily="34" charset="0"/>
              </a:rPr>
              <a:t> stran. Edice: </a:t>
            </a:r>
            <a:r>
              <a:rPr lang="cs-CZ" sz="2400" dirty="0" err="1" smtClean="0">
                <a:latin typeface="Arial" panose="020B0604020202020204" pitchFamily="34" charset="0"/>
              </a:rPr>
              <a:t>Subedice</a:t>
            </a:r>
            <a:r>
              <a:rPr lang="cs-CZ" sz="2400" dirty="0" smtClean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</a:rPr>
              <a:t>Chapter 1</a:t>
            </a:r>
            <a:r>
              <a:rPr lang="cs-CZ" sz="2400" dirty="0" smtClean="0">
                <a:latin typeface="Arial" panose="020B0604020202020204" pitchFamily="34" charset="0"/>
              </a:rPr>
              <a:t>) </a:t>
            </a: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Miriam, John KNIGHT, Robert LINGARD a Sandra TAYLOR.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777162" cy="508000"/>
          </a:xfrm>
        </p:spPr>
        <p:txBody>
          <a:bodyPr/>
          <a:lstStyle/>
          <a:p>
            <a:r>
              <a:rPr lang="cs-CZ" smtClean="0"/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„Citace je krátká forma bibliografického záznamu umístěná buď v závorkách uvnitř textu citujícího dokumentu, nebo připojená jako poznámka na straně textu pod čarou, na konci textu kapitoly nebo na konci celého textu dokumentu.” (Bratková, 2008, s. 7)</a:t>
            </a:r>
            <a:endParaRPr lang="cs-CZ" smtClean="0"/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33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Článek (struktura, příklad)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Primární odpovědnost. Název článku: podnázev článku. Sekundární odpovědnost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. Místo: Nakladatelství, rok vydání, ročník, číslo rozsah stran. Standardní číslo. Dostupnost. 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DASGUPTA, </a:t>
            </a:r>
            <a:r>
              <a:rPr lang="cs-CZ" sz="2800" dirty="0" err="1" smtClean="0">
                <a:latin typeface="Arial" panose="020B0604020202020204" pitchFamily="34" charset="0"/>
              </a:rPr>
              <a:t>Partha</a:t>
            </a:r>
            <a:r>
              <a:rPr lang="cs-CZ" sz="2800" dirty="0" smtClean="0">
                <a:latin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</a:rPr>
              <a:t>Eric</a:t>
            </a:r>
            <a:r>
              <a:rPr lang="cs-CZ" sz="2800" dirty="0" smtClean="0">
                <a:latin typeface="Arial" panose="020B0604020202020204" pitchFamily="34" charset="0"/>
              </a:rPr>
              <a:t> MASKIN. </a:t>
            </a:r>
            <a:r>
              <a:rPr lang="cs-CZ" sz="2800" dirty="0" err="1" smtClean="0">
                <a:latin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</a:rPr>
              <a:t>Auctions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</a:rPr>
              <a:t>Quarterly</a:t>
            </a:r>
            <a:r>
              <a:rPr lang="cs-CZ" sz="28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</a:rPr>
              <a:t>Journal</a:t>
            </a:r>
            <a:r>
              <a:rPr lang="cs-CZ" sz="28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</a:rPr>
              <a:t>of</a:t>
            </a:r>
            <a:r>
              <a:rPr lang="cs-CZ" sz="28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</a:rPr>
              <a:t>Economics</a:t>
            </a:r>
            <a:r>
              <a:rPr lang="cs-CZ" sz="2800" dirty="0" smtClean="0">
                <a:latin typeface="Arial" panose="020B0604020202020204" pitchFamily="34" charset="0"/>
              </a:rPr>
              <a:t>. Oxford (GB): Oxford University </a:t>
            </a:r>
            <a:r>
              <a:rPr lang="cs-CZ" sz="2800" dirty="0" err="1" smtClean="0">
                <a:latin typeface="Arial" panose="020B0604020202020204" pitchFamily="34" charset="0"/>
              </a:rPr>
              <a:t>Press</a:t>
            </a:r>
            <a:r>
              <a:rPr lang="cs-CZ" sz="2800" dirty="0" smtClean="0">
                <a:latin typeface="Arial" panose="020B0604020202020204" pitchFamily="34" charset="0"/>
              </a:rPr>
              <a:t>, 2000, vol. 115, </a:t>
            </a:r>
            <a:r>
              <a:rPr lang="cs-CZ" sz="2800" dirty="0" err="1" smtClean="0">
                <a:latin typeface="Arial" panose="020B0604020202020204" pitchFamily="34" charset="0"/>
              </a:rPr>
              <a:t>issue</a:t>
            </a:r>
            <a:r>
              <a:rPr lang="cs-CZ" sz="2800" dirty="0" smtClean="0">
                <a:latin typeface="Arial" panose="020B0604020202020204" pitchFamily="34" charset="0"/>
              </a:rPr>
              <a:t> 2, s. 341-388.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Periodikum (struktura, příklad)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i="1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smtClean="0">
                <a:latin typeface="Arial" panose="020B0604020202020204" pitchFamily="34" charset="0"/>
              </a:rPr>
              <a:t>. Odpovědnost. Místo: Nakladatelství, rok vydání, ročník, číslo. ISSN. Dostupnost. Poznámky.</a:t>
            </a:r>
          </a:p>
          <a:p>
            <a:pPr>
              <a:buFontTx/>
              <a:buNone/>
            </a:pPr>
            <a:endParaRPr lang="cs-CZ" sz="2000" smtClean="0">
              <a:latin typeface="Arial" panose="020B0604020202020204" pitchFamily="34" charset="0"/>
            </a:endParaRPr>
          </a:p>
          <a:p>
            <a:r>
              <a:rPr lang="cs-CZ" sz="2800" i="1" smtClean="0">
                <a:latin typeface="Arial" panose="020B0604020202020204" pitchFamily="34" charset="0"/>
              </a:rPr>
              <a:t>Mediální studia: odborný časopis pro kritickou reflexi médií</a:t>
            </a:r>
            <a:r>
              <a:rPr lang="cs-CZ" sz="2800" smtClean="0">
                <a:latin typeface="Arial" panose="020B0604020202020204" pitchFamily="34" charset="0"/>
              </a:rPr>
              <a:t>. Praha: Univerzita Karlova v Praze, Fakulta sociálních věd, prosinec 2010, roč. 4, č. 1. ISSN 1801-9978. Vychází 2x ročně.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 smtClean="0"/>
              <a:t>Sborník (struktura, příklad)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20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200" i="1" smtClean="0">
                <a:latin typeface="Arial" panose="020B0604020202020204" pitchFamily="34" charset="0"/>
              </a:rPr>
              <a:t>Název sborníku: podnázev sborníku</a:t>
            </a:r>
            <a:r>
              <a:rPr lang="cs-CZ" sz="2200" smtClean="0">
                <a:latin typeface="Arial" panose="020B0604020202020204" pitchFamily="34" charset="0"/>
              </a:rPr>
              <a:t>. Sekundární odpovědnost sborníku. Vydání. Místo vydání: Nakladatelství, rok vydání, počet stran. Edice: Subedice,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smtClean="0">
                <a:latin typeface="Arial" panose="020B0604020202020204" pitchFamily="34" charset="0"/>
              </a:rPr>
              <a:t>FRIEDLOVÁ, Zdeňka a Pavla GAJDOŠÍKOVÁ (ed.). </a:t>
            </a:r>
            <a:r>
              <a:rPr lang="cs-CZ" sz="2200" i="1" smtClean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200" smtClean="0">
                <a:latin typeface="Arial" panose="020B0604020202020204" pitchFamily="34" charset="0"/>
              </a:rPr>
              <a:t>. Ostrava: Sdružení knihoven ČR, 2012, 252 s. ISBN 978-80-86249-65-0. Dostupné také z:  http://www.svkos.cz/data/xinha/sdruk/ks2012/KKS_2012_sbornik_final.pdf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Příspěvek (struktura, příklad)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000" smtClean="0">
                <a:latin typeface="Arial" panose="020B0604020202020204" pitchFamily="34" charset="0"/>
              </a:rPr>
              <a:t>Primární odpovědnost příspěvku. Název: podnázev příspěvku. Sekundární odpovědnost příspěvku. In: Primární odpovědnost sborníku. </a:t>
            </a:r>
            <a:r>
              <a:rPr lang="cs-CZ" sz="2000" i="1" smtClean="0">
                <a:latin typeface="Arial" panose="020B0604020202020204" pitchFamily="34" charset="0"/>
              </a:rPr>
              <a:t>Název sborníku: podnázev sborníku</a:t>
            </a:r>
            <a:r>
              <a:rPr lang="cs-CZ" sz="2000" smtClean="0">
                <a:latin typeface="Arial" panose="020B0604020202020204" pitchFamily="34" charset="0"/>
              </a:rPr>
              <a:t>. Sekundární odpovědnost sborníku. Vydání. Místo vydání: Nakladatelství, rok vydání, rozsah stran. Edice: Subedice,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smtClean="0">
                <a:latin typeface="Arial" panose="020B0604020202020204" pitchFamily="34" charset="0"/>
              </a:rPr>
              <a:t>DENÁR, Michal a Josef MORAVEC. Opensource a knihovny: cesta k lepším službám?. In: FRIEDLOVÁ, Zdeňka a Pavla GAJDOŠÍKOVÁ (ed.). </a:t>
            </a:r>
            <a:r>
              <a:rPr lang="cs-CZ" sz="2000" i="1" smtClean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000" smtClean="0">
                <a:latin typeface="Arial" panose="020B0604020202020204" pitchFamily="34" charset="0"/>
              </a:rPr>
              <a:t>. Ostrava: Sdružení knihoven ČR, 2012, s. 128 - 132. ISBN 978-80-86249-65-0. Dostupné také z:  http://www.svkos.cz/data/xinha/sdruk/ks2012/KKS_2012_sbornik_final.pdf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Akademická práce </a:t>
            </a:r>
            <a:r>
              <a:rPr lang="cs-CZ" sz="2800" smtClean="0"/>
              <a:t>(struktura, příklad)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smtClean="0">
                <a:latin typeface="Arial" panose="020B0604020202020204" pitchFamily="34" charset="0"/>
              </a:rPr>
              <a:t>Název: podnázev.</a:t>
            </a:r>
            <a:r>
              <a:rPr lang="cs-CZ" sz="2800" smtClean="0">
                <a:latin typeface="Arial" panose="020B0604020202020204" pitchFamily="34" charset="0"/>
              </a:rPr>
              <a:t> Vydání. Místo vydání: Nakladatelství, rok vydání, počet stran. Standardní číslo.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smtClean="0">
                <a:latin typeface="Arial" panose="020B0604020202020204" pitchFamily="34" charset="0"/>
              </a:rPr>
              <a:t>JANKŮ, Monika. </a:t>
            </a:r>
            <a:r>
              <a:rPr lang="cs-CZ" sz="2800" i="1" smtClean="0">
                <a:latin typeface="Arial" panose="020B0604020202020204" pitchFamily="34" charset="0"/>
              </a:rPr>
              <a:t>Mateřství a dětství očima žen různých generací</a:t>
            </a:r>
            <a:r>
              <a:rPr lang="cs-CZ" sz="2800" smtClean="0">
                <a:latin typeface="Arial" panose="020B0604020202020204" pitchFamily="34" charset="0"/>
              </a:rPr>
              <a:t>. Brno, 2008, 133 s. Dostupné také z: http://is.muni.cz/th/78718/fss_m_a2</a:t>
            </a:r>
            <a:r>
              <a:rPr lang="en-US" sz="2800" smtClean="0">
                <a:latin typeface="Arial" panose="020B0604020202020204" pitchFamily="34" charset="0"/>
              </a:rPr>
              <a:t>. </a:t>
            </a:r>
            <a:r>
              <a:rPr lang="cs-CZ" sz="2800" smtClean="0">
                <a:latin typeface="Arial" panose="020B0604020202020204" pitchFamily="34" charset="0"/>
              </a:rPr>
              <a:t>Vedoucí diplomové práce Miroslava Štěpánková. Masarykova univerzita, Katedra psychologie.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Legislativa </a:t>
            </a:r>
            <a:r>
              <a:rPr lang="cs-CZ" sz="2800" smtClean="0"/>
              <a:t>(struktura, příklad)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smtClean="0">
                <a:latin typeface="Arial" panose="020B0604020202020204" pitchFamily="34" charset="0"/>
              </a:rPr>
              <a:t>Působnost. Primární odpovědnost. Název: podnázev. In: Primární odpovědnost sbírky. </a:t>
            </a:r>
            <a:r>
              <a:rPr lang="cs-CZ" sz="2200" i="1" smtClean="0">
                <a:latin typeface="Arial" panose="020B0604020202020204" pitchFamily="34" charset="0"/>
              </a:rPr>
              <a:t>Název sbírky: podnázev sbírky.</a:t>
            </a:r>
            <a:r>
              <a:rPr lang="cs-CZ" sz="2200" smtClean="0">
                <a:latin typeface="Arial" panose="020B0604020202020204" pitchFamily="34" charset="0"/>
              </a:rPr>
              <a:t> Rok vydání, část, rozsah stran. Dostupnost. Poznámky.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smtClean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i="1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Normy a standardy </a:t>
            </a:r>
            <a:r>
              <a:rPr lang="cs-CZ" sz="2800" smtClean="0"/>
              <a:t>(struktura, příklad)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smtClean="0">
                <a:latin typeface="Arial" panose="020B0604020202020204" pitchFamily="34" charset="0"/>
              </a:rPr>
              <a:t>Označení. </a:t>
            </a:r>
            <a:r>
              <a:rPr lang="cs-CZ" sz="2800" i="1" smtClean="0">
                <a:latin typeface="Arial" panose="020B0604020202020204" pitchFamily="34" charset="0"/>
              </a:rPr>
              <a:t>Název: podnázev</a:t>
            </a:r>
            <a:r>
              <a:rPr lang="cs-CZ" sz="2800" smtClean="0">
                <a:latin typeface="Arial" panose="020B0604020202020204" pitchFamily="34" charset="0"/>
              </a:rPr>
              <a:t>. Vydání. Místo, Nakladatelství, rok/datum vydání, počet stran.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smtClean="0">
                <a:latin typeface="Arial" panose="020B0604020202020204" pitchFamily="34" charset="0"/>
              </a:rPr>
              <a:t>ČSN EN 62270</a:t>
            </a:r>
            <a:r>
              <a:rPr lang="cs-CZ" sz="2800" i="1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800" smtClean="0">
                <a:latin typeface="Arial" panose="020B0604020202020204" pitchFamily="34" charset="0"/>
              </a:rPr>
              <a:t>Praha: Český normalizační institut, 2005-03-01. 72 s. Třídící znak 08 5500.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 smtClean="0"/>
              <a:t>Kartografické 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80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smtClean="0">
                <a:latin typeface="Arial" panose="020B0604020202020204" pitchFamily="34" charset="0"/>
              </a:rPr>
              <a:t>Název: podnázev</a:t>
            </a:r>
            <a:r>
              <a:rPr lang="cs-CZ" sz="2800" smtClean="0">
                <a:latin typeface="Arial" panose="020B0604020202020204" pitchFamily="34" charset="0"/>
              </a:rPr>
              <a:t>. Měřítko. Sekundární odpovědnost. Vydání. Místo vydání: Nakladatelství, rok vydání, rozměr. Edice: Subedice, číslo edice. Identifikátor. Dostupnost. Poznámky.</a:t>
            </a:r>
          </a:p>
          <a:p>
            <a:pPr>
              <a:buFontTx/>
              <a:buNone/>
            </a:pPr>
            <a:endParaRPr lang="cs-CZ" sz="2800" smtClean="0">
              <a:latin typeface="Arial" panose="020B0604020202020204" pitchFamily="34" charset="0"/>
            </a:endParaRPr>
          </a:p>
          <a:p>
            <a:r>
              <a:rPr lang="cs-CZ" sz="2800" i="1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800" smtClean="0">
                <a:latin typeface="Arial" panose="020B0604020202020204" pitchFamily="34" charset="0"/>
              </a:rPr>
              <a:t>. [1:60</a:t>
            </a:r>
            <a:br>
              <a:rPr lang="cs-CZ" sz="2800" smtClean="0">
                <a:latin typeface="Arial" panose="020B0604020202020204" pitchFamily="34" charset="0"/>
              </a:rPr>
            </a:br>
            <a:r>
              <a:rPr lang="cs-CZ" sz="2800" smtClean="0">
                <a:latin typeface="Arial" panose="020B0604020202020204" pitchFamily="34" charset="0"/>
              </a:rPr>
              <a:t>000]. Vizovice: Shocart, 2008. ISBN 978-80-7224-565-9.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 smtClean="0"/>
              <a:t>Kartografické materiály – příklad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60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smtClean="0">
                <a:latin typeface="Arial" panose="020B0604020202020204" pitchFamily="34" charset="0"/>
              </a:rPr>
              <a:t>Název: podnázev</a:t>
            </a:r>
            <a:r>
              <a:rPr lang="cs-CZ" sz="2600" smtClean="0">
                <a:latin typeface="Arial" panose="020B0604020202020204" pitchFamily="34" charset="0"/>
              </a:rPr>
              <a:t>. Měřítko. Sekundární odpovědnost. Vydání. Místo vydání: Nakladatelství, rok vydání, rozměr. Edice: Subedice,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60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smtClean="0">
                <a:latin typeface="Arial" panose="020B0604020202020204" pitchFamily="34" charset="0"/>
              </a:rPr>
              <a:t>KLUB ČESKÝCH TURISTŮ. </a:t>
            </a:r>
            <a:r>
              <a:rPr lang="cs-CZ" sz="2600" i="1" smtClean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smtClean="0">
                <a:latin typeface="Arial" panose="020B0604020202020204" pitchFamily="34" charset="0"/>
              </a:rPr>
              <a:t>. 4. vyd. Praha: Trasa, 2011, 1 mapa složená. Edice Klubu českých turistů, sv. 53. ISBN 9788073243166.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Firemní a nepublikované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472113"/>
          </a:xfrm>
        </p:spPr>
        <p:txBody>
          <a:bodyPr/>
          <a:lstStyle/>
          <a:p>
            <a:r>
              <a:rPr lang="cs-CZ" sz="240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smtClean="0">
                <a:latin typeface="Arial" panose="020B0604020202020204" pitchFamily="34" charset="0"/>
              </a:rPr>
              <a:t>Název: podnázev</a:t>
            </a:r>
            <a:r>
              <a:rPr lang="cs-CZ" sz="2400" smtClean="0">
                <a:latin typeface="Arial" panose="020B0604020202020204" pitchFamily="34" charset="0"/>
              </a:rPr>
              <a:t>. Sekundární odpovědnost. Vydání/verze. Místo vydání: Nakladatelství, rok vydání. Rozsah stran. Poznámky. Dostupnost. Standardní číslo.</a:t>
            </a:r>
          </a:p>
          <a:p>
            <a:pPr>
              <a:buFontTx/>
              <a:buNone/>
            </a:pPr>
            <a:endParaRPr lang="cs-CZ" sz="2400" smtClean="0">
              <a:latin typeface="Arial" panose="020B0604020202020204" pitchFamily="34" charset="0"/>
            </a:endParaRPr>
          </a:p>
          <a:p>
            <a:r>
              <a:rPr lang="cs-CZ" sz="2400" smtClean="0">
                <a:latin typeface="Arial" panose="020B0604020202020204" pitchFamily="34" charset="0"/>
              </a:rPr>
              <a:t>KŘÍŽ, Jan, Martin KRČÁL a Blanka FARKAŠOVÁ. </a:t>
            </a:r>
            <a:r>
              <a:rPr lang="cs-CZ" sz="2400" i="1" smtClean="0">
                <a:latin typeface="Arial" panose="020B0604020202020204" pitchFamily="34" charset="0"/>
              </a:rPr>
              <a:t>Nastavení připojení k internetu: jednoduchý interní návod pro zaměstnance</a:t>
            </a:r>
            <a:r>
              <a:rPr lang="cs-CZ" sz="2400" smtClean="0">
                <a:latin typeface="Arial" panose="020B0604020202020204" pitchFamily="34" charset="0"/>
              </a:rPr>
              <a:t>. Verze 1.4.11. Brno, 2010. 4 s. Dostupné z intranetu ÚK FSS MU. Interní manuál.</a:t>
            </a:r>
            <a:r>
              <a:rPr lang="en-US" sz="2400" smtClean="0"/>
              <a:t> </a:t>
            </a: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cizí myšlenka vlastními slovy</a:t>
            </a:r>
          </a:p>
          <a:p>
            <a:pPr eaLnBrk="1" hangingPunct="1"/>
            <a:r>
              <a:rPr lang="cs-CZ" smtClean="0"/>
              <a:t>větší míra zapracování do vlastního textu</a:t>
            </a:r>
          </a:p>
          <a:p>
            <a:pPr eaLnBrk="1" hangingPunct="1"/>
            <a:r>
              <a:rPr lang="cs-CZ" smtClean="0"/>
              <a:t>neměnit původní myšlenku!!!</a:t>
            </a:r>
          </a:p>
          <a:p>
            <a:pPr eaLnBrk="1" hangingPunct="1"/>
            <a:r>
              <a:rPr lang="cs-CZ" smtClean="0"/>
              <a:t>platí i pro výtah z textu</a:t>
            </a: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smtClean="0">
                <a:solidFill>
                  <a:srgbClr val="008000"/>
                </a:solidFill>
              </a:rPr>
              <a:t>Elektronické</a:t>
            </a:r>
          </a:p>
          <a:p>
            <a:pPr algn="ctr">
              <a:buFontTx/>
              <a:buNone/>
            </a:pPr>
            <a:r>
              <a:rPr lang="cs-CZ" sz="7200" b="1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panose="020B0604020202020204" pitchFamily="34" charset="0"/>
              </a:rPr>
              <a:t>Problém nalezení bibliografických info</a:t>
            </a:r>
          </a:p>
          <a:p>
            <a:pPr eaLnBrk="1" hangingPunct="1"/>
            <a:r>
              <a:rPr lang="cs-CZ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hlavička, metadata</a:t>
            </a:r>
          </a:p>
          <a:p>
            <a:pPr lvl="1" eaLnBrk="1" hangingPunct="1"/>
            <a:r>
              <a:rPr lang="cs-CZ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smtClean="0">
                <a:latin typeface="Arial" panose="020B0604020202020204" pitchFamily="34" charset="0"/>
              </a:rPr>
              <a:t>[</a:t>
            </a:r>
            <a:r>
              <a:rPr lang="cs-CZ" smtClean="0">
                <a:latin typeface="Arial" panose="020B0604020202020204" pitchFamily="34" charset="0"/>
              </a:rPr>
              <a:t>externí zdroje</a:t>
            </a:r>
            <a:r>
              <a:rPr lang="en-US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smtClean="0">
                <a:latin typeface="Arial" panose="020B0604020202020204" pitchFamily="34" charset="0"/>
              </a:rPr>
              <a:t>[</a:t>
            </a:r>
            <a:r>
              <a:rPr lang="cs-CZ" smtClean="0">
                <a:latin typeface="Arial" panose="020B0604020202020204" pitchFamily="34" charset="0"/>
              </a:rPr>
              <a:t>o</a:t>
            </a:r>
            <a:r>
              <a:rPr lang="en-US" smtClean="0">
                <a:latin typeface="Arial" panose="020B0604020202020204" pitchFamily="34" charset="0"/>
              </a:rPr>
              <a:t>dhad]</a:t>
            </a:r>
            <a:endParaRPr 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smtClean="0">
                <a:latin typeface="Arial" panose="020B0604020202020204" pitchFamily="34" charset="0"/>
              </a:rPr>
              <a:t>údaje o datu citování, aktualizace, data publikování, nosiče, místo vydání verze</a:t>
            </a:r>
          </a:p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e-články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smtClean="0">
                <a:latin typeface="Arial" panose="020B0604020202020204" pitchFamily="34" charset="0"/>
              </a:rPr>
              <a:t>Primární odpovědnost. Název článku: podnázev článku. Sekundární odpovědnost článku. </a:t>
            </a:r>
            <a:r>
              <a:rPr lang="cs-CZ" sz="2400" i="1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400" smtClean="0">
                <a:latin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</a:rPr>
              <a:t>[nosi</a:t>
            </a:r>
            <a:r>
              <a:rPr lang="cs-CZ" sz="2400" smtClean="0">
                <a:latin typeface="Arial" panose="020B0604020202020204" pitchFamily="34" charset="0"/>
              </a:rPr>
              <a:t>č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Místo: nakladatelství, rok/datum vydání, ročník, číslo, rozsah stran, datum aktualizace </a:t>
            </a:r>
            <a:r>
              <a:rPr lang="en-US" sz="2400" smtClean="0">
                <a:latin typeface="Arial" panose="020B0604020202020204" pitchFamily="34" charset="0"/>
              </a:rPr>
              <a:t>[datum citov</a:t>
            </a:r>
            <a:r>
              <a:rPr lang="cs-CZ" sz="2400" smtClean="0">
                <a:latin typeface="Arial" panose="020B0604020202020204" pitchFamily="34" charset="0"/>
              </a:rPr>
              <a:t>ání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smtClean="0">
                <a:latin typeface="Arial" panose="020B0604020202020204" pitchFamily="34" charset="0"/>
              </a:rPr>
              <a:t>SRBECKÁ, Gabriela. Rozvoj kompetencí studentů ve vzdělávání. </a:t>
            </a:r>
            <a:r>
              <a:rPr lang="cs-CZ" sz="2400" i="1" smtClean="0">
                <a:latin typeface="Arial" panose="020B0604020202020204" pitchFamily="34" charset="0"/>
              </a:rPr>
              <a:t>Inflow: information journal </a:t>
            </a:r>
            <a:r>
              <a:rPr lang="cs-CZ" sz="2400" smtClean="0">
                <a:latin typeface="Arial" panose="020B0604020202020204" pitchFamily="34" charset="0"/>
              </a:rPr>
              <a:t>[online]. Brno: </a:t>
            </a:r>
            <a:r>
              <a:rPr lang="en-US" sz="2400" smtClean="0">
                <a:latin typeface="Arial" panose="020B0604020202020204" pitchFamily="34" charset="0"/>
              </a:rPr>
              <a:t>[</a:t>
            </a:r>
            <a:r>
              <a:rPr lang="cs-CZ" sz="2400" smtClean="0">
                <a:latin typeface="Arial" panose="020B0604020202020204" pitchFamily="34" charset="0"/>
              </a:rPr>
              <a:t>Masarykova univerzita, Filozofická fakulta, KISK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, 02/07/2010, roč. 3, č. 7 [cit. 2010-08-06]. Dostupné z: http://www.inflow.cz/rozvoj-kompetenci-studentu-ve-vzdelavani</a:t>
            </a:r>
            <a:r>
              <a:rPr lang="cs-CZ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smtClean="0">
                <a:latin typeface="Arial" panose="020B0604020202020204" pitchFamily="34" charset="0"/>
              </a:rPr>
              <a:t>Název: podnázev</a:t>
            </a:r>
            <a:r>
              <a:rPr lang="cs-CZ" sz="2400" smtClean="0">
                <a:latin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</a:rPr>
              <a:t>[nosi</a:t>
            </a:r>
            <a:r>
              <a:rPr lang="cs-CZ" sz="2400" smtClean="0">
                <a:latin typeface="Arial" panose="020B0604020202020204" pitchFamily="34" charset="0"/>
              </a:rPr>
              <a:t>č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Sekundární odpovědnost. Vydání. Místo vydání: Nakladatelství, rok/datum vydání, datum aktualizace </a:t>
            </a:r>
            <a:r>
              <a:rPr lang="en-US" sz="2400" smtClean="0">
                <a:latin typeface="Arial" panose="020B0604020202020204" pitchFamily="34" charset="0"/>
              </a:rPr>
              <a:t>[</a:t>
            </a:r>
            <a:r>
              <a:rPr lang="cs-CZ" sz="2400" smtClean="0">
                <a:latin typeface="Arial" panose="020B0604020202020204" pitchFamily="34" charset="0"/>
              </a:rPr>
              <a:t>datum citování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Edice: Subedice, číslo edice. Identifikátor. Dostupnost. Poznámky.</a:t>
            </a:r>
          </a:p>
          <a:p>
            <a:pPr>
              <a:buFontTx/>
              <a:buNone/>
            </a:pPr>
            <a:endParaRPr lang="cs-CZ" sz="2400" smtClean="0">
              <a:latin typeface="Arial" panose="020B0604020202020204" pitchFamily="34" charset="0"/>
            </a:endParaRPr>
          </a:p>
          <a:p>
            <a:r>
              <a:rPr lang="cs-CZ" sz="2400" smtClean="0">
                <a:latin typeface="Arial" panose="020B0604020202020204" pitchFamily="34" charset="0"/>
              </a:rPr>
              <a:t>HÖNIG, Johannes Franz. </a:t>
            </a:r>
            <a:r>
              <a:rPr lang="cs-CZ" sz="2400" i="1" smtClean="0">
                <a:latin typeface="Arial" panose="020B0604020202020204" pitchFamily="34" charset="0"/>
              </a:rPr>
              <a:t>Abdominoplastik</a:t>
            </a:r>
            <a:r>
              <a:rPr lang="cs-CZ" sz="2400" smtClean="0">
                <a:latin typeface="Arial" panose="020B0604020202020204" pitchFamily="34" charset="0"/>
              </a:rPr>
              <a:t>: </a:t>
            </a:r>
            <a:r>
              <a:rPr lang="cs-CZ" sz="2400" i="1" smtClean="0">
                <a:latin typeface="Arial" panose="020B0604020202020204" pitchFamily="34" charset="0"/>
              </a:rPr>
              <a:t>Prinzip und Technik</a:t>
            </a:r>
            <a:r>
              <a:rPr lang="cs-CZ" sz="2400" smtClean="0">
                <a:latin typeface="Arial" panose="020B0604020202020204" pitchFamily="34" charset="0"/>
              </a:rPr>
              <a:t> [online]. </a:t>
            </a:r>
            <a:r>
              <a:rPr lang="en-US" sz="2400" smtClean="0">
                <a:latin typeface="Arial" panose="020B0604020202020204" pitchFamily="34" charset="0"/>
              </a:rPr>
              <a:t>[</a:t>
            </a:r>
            <a:r>
              <a:rPr lang="cs-CZ" sz="2400" smtClean="0">
                <a:latin typeface="Arial" panose="020B0604020202020204" pitchFamily="34" charset="0"/>
              </a:rPr>
              <a:t>Heidelberg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: Steinkopff, 2008 [cit. 2011-10-18]. ISBN 978-3-7985-1817-9. DOI: 10.1007/978-3-7985-1817-9. Dostupné z: http://www.springerlink.com/content/978-3-7985-1816-2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Zprávy, texty v PDF,...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smtClean="0">
                <a:latin typeface="Arial" panose="020B0604020202020204" pitchFamily="34" charset="0"/>
              </a:rPr>
              <a:t>Primární odpovědnost. Rok vydání. </a:t>
            </a:r>
            <a:r>
              <a:rPr lang="cs-CZ" sz="2800" i="1" smtClean="0">
                <a:latin typeface="Arial" panose="020B0604020202020204" pitchFamily="34" charset="0"/>
              </a:rPr>
              <a:t>Název: podnázev</a:t>
            </a:r>
            <a:r>
              <a:rPr lang="cs-CZ" sz="2800" smtClean="0">
                <a:latin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</a:rPr>
              <a:t>[nosi</a:t>
            </a:r>
            <a:r>
              <a:rPr lang="cs-CZ" sz="2800" smtClean="0">
                <a:latin typeface="Arial" panose="020B0604020202020204" pitchFamily="34" charset="0"/>
              </a:rPr>
              <a:t>č</a:t>
            </a:r>
            <a:r>
              <a:rPr lang="en-US" sz="2800" smtClean="0">
                <a:latin typeface="Arial" panose="020B0604020202020204" pitchFamily="34" charset="0"/>
              </a:rPr>
              <a:t>]</a:t>
            </a:r>
            <a:r>
              <a:rPr lang="cs-CZ" sz="2800" smtClean="0">
                <a:latin typeface="Arial" panose="020B0604020202020204" pitchFamily="34" charset="0"/>
              </a:rPr>
              <a:t>. Místo vydání: Vydavatel </a:t>
            </a:r>
            <a:r>
              <a:rPr lang="en-US" sz="2800" smtClean="0">
                <a:latin typeface="Arial" panose="020B0604020202020204" pitchFamily="34" charset="0"/>
              </a:rPr>
              <a:t>[</a:t>
            </a:r>
            <a:r>
              <a:rPr lang="cs-CZ" sz="2800" smtClean="0">
                <a:latin typeface="Arial" panose="020B0604020202020204" pitchFamily="34" charset="0"/>
              </a:rPr>
              <a:t>datum citování</a:t>
            </a:r>
            <a:r>
              <a:rPr lang="en-US" sz="2800" smtClean="0">
                <a:latin typeface="Arial" panose="020B0604020202020204" pitchFamily="34" charset="0"/>
              </a:rPr>
              <a:t>]</a:t>
            </a:r>
            <a:r>
              <a:rPr lang="cs-CZ" sz="2800" smtClean="0">
                <a:latin typeface="Arial" panose="020B0604020202020204" pitchFamily="34" charset="0"/>
              </a:rPr>
              <a:t>. Dostupnost.</a:t>
            </a:r>
          </a:p>
          <a:p>
            <a:pPr>
              <a:lnSpc>
                <a:spcPct val="110000"/>
              </a:lnSpc>
            </a:pPr>
            <a:endParaRPr lang="cs-CZ" sz="280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i="1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800" smtClean="0">
                <a:latin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</a:rPr>
              <a:t>[</a:t>
            </a:r>
            <a:r>
              <a:rPr lang="cs-CZ" sz="2800" smtClean="0">
                <a:latin typeface="Arial" panose="020B0604020202020204" pitchFamily="34" charset="0"/>
              </a:rPr>
              <a:t>online</a:t>
            </a:r>
            <a:r>
              <a:rPr lang="en-US" sz="2800" smtClean="0">
                <a:latin typeface="Arial" panose="020B0604020202020204" pitchFamily="34" charset="0"/>
              </a:rPr>
              <a:t>]</a:t>
            </a:r>
            <a:r>
              <a:rPr lang="cs-CZ" sz="2800" smtClean="0">
                <a:latin typeface="Arial" panose="020B0604020202020204" pitchFamily="34" charset="0"/>
              </a:rPr>
              <a:t>. Praha: Transparency International, 2012 </a:t>
            </a:r>
            <a:r>
              <a:rPr lang="en-US" sz="2800" smtClean="0">
                <a:latin typeface="Arial" panose="020B0604020202020204" pitchFamily="34" charset="0"/>
              </a:rPr>
              <a:t>[</a:t>
            </a:r>
            <a:r>
              <a:rPr lang="cs-CZ" sz="2800" smtClean="0">
                <a:latin typeface="Arial" panose="020B0604020202020204" pitchFamily="34" charset="0"/>
              </a:rPr>
              <a:t>cit. 18. 10. 2012</a:t>
            </a:r>
            <a:r>
              <a:rPr lang="en-US" sz="2800" smtClean="0">
                <a:latin typeface="Arial" panose="020B0604020202020204" pitchFamily="34" charset="0"/>
              </a:rPr>
              <a:t>]</a:t>
            </a:r>
            <a:r>
              <a:rPr lang="cs-CZ" sz="2800" smtClean="0">
                <a:latin typeface="Arial" panose="020B0604020202020204" pitchFamily="34" charset="0"/>
              </a:rPr>
              <a:t>. Dostupné z: http://www.transparency.cz/doc/alac_prav_proti_korupci_def.pdf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Další e-dokumenty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270000"/>
            <a:ext cx="7777162" cy="5472113"/>
          </a:xfrm>
        </p:spPr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obdobně se vytvářejí citace elektronických ekvivalentů klasických dokumentů</a:t>
            </a:r>
          </a:p>
          <a:p>
            <a:r>
              <a:rPr lang="cs-CZ" smtClean="0">
                <a:latin typeface="Arial" panose="020B0604020202020204" pitchFamily="34" charset="0"/>
              </a:rPr>
              <a:t>e-příspěvky, e-časopisy, e-firemní literatura, část e-knihy, e-diplomky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smtClean="0">
                <a:latin typeface="Arial" panose="020B0604020202020204" pitchFamily="34" charset="0"/>
              </a:rPr>
              <a:t>Název webu: podnázev webu</a:t>
            </a:r>
            <a:r>
              <a:rPr lang="cs-CZ" sz="2400" smtClean="0">
                <a:latin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</a:rPr>
              <a:t>[nosi</a:t>
            </a:r>
            <a:r>
              <a:rPr lang="cs-CZ" sz="2400" smtClean="0">
                <a:latin typeface="Arial" panose="020B0604020202020204" pitchFamily="34" charset="0"/>
              </a:rPr>
              <a:t>č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Sekundární odpovědnost. Vydání/verze. Místo vydání: Nakladatelství, rok/datum vydání, datum aktualizace </a:t>
            </a:r>
            <a:r>
              <a:rPr lang="en-US" sz="2400" smtClean="0">
                <a:latin typeface="Arial" panose="020B0604020202020204" pitchFamily="34" charset="0"/>
              </a:rPr>
              <a:t>[</a:t>
            </a:r>
            <a:r>
              <a:rPr lang="cs-CZ" sz="2400" smtClean="0">
                <a:latin typeface="Arial" panose="020B0604020202020204" pitchFamily="34" charset="0"/>
              </a:rPr>
              <a:t>datum citování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Identifikátor. Dostupnost. Poznámky. </a:t>
            </a:r>
          </a:p>
          <a:p>
            <a:pPr>
              <a:buFontTx/>
              <a:buNone/>
            </a:pPr>
            <a:endParaRPr lang="cs-CZ" sz="2400" smtClean="0">
              <a:latin typeface="Arial" panose="020B0604020202020204" pitchFamily="34" charset="0"/>
            </a:endParaRPr>
          </a:p>
          <a:p>
            <a:r>
              <a:rPr lang="cs-CZ" sz="2400" i="1" smtClean="0">
                <a:latin typeface="Arial" panose="020B0604020202020204" pitchFamily="34" charset="0"/>
              </a:rPr>
              <a:t>Masarykova univerzita</a:t>
            </a:r>
            <a:r>
              <a:rPr lang="cs-CZ" sz="2400" smtClean="0">
                <a:latin typeface="Arial" panose="020B0604020202020204" pitchFamily="34" charset="0"/>
              </a:rPr>
              <a:t> [online]. Brno: Masarykova univerzita, c1996-2012 [cit. 2012-</a:t>
            </a:r>
            <a:r>
              <a:rPr lang="en-US" sz="2400" smtClean="0">
                <a:latin typeface="Arial" panose="020B0604020202020204" pitchFamily="34" charset="0"/>
              </a:rPr>
              <a:t>10</a:t>
            </a:r>
            <a:r>
              <a:rPr lang="cs-CZ" sz="2400" smtClean="0">
                <a:latin typeface="Arial" panose="020B0604020202020204" pitchFamily="34" charset="0"/>
              </a:rPr>
              <a:t>-11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Dostupné z: http://www.muni.cz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76250"/>
            <a:ext cx="7777162" cy="508000"/>
          </a:xfrm>
        </p:spPr>
        <p:txBody>
          <a:bodyPr/>
          <a:lstStyle/>
          <a:p>
            <a:r>
              <a:rPr lang="cs-CZ" sz="3200" smtClean="0"/>
              <a:t>Webové</a:t>
            </a:r>
            <a:r>
              <a:rPr lang="en-US" sz="3200" smtClean="0"/>
              <a:t> str</a:t>
            </a:r>
            <a:r>
              <a:rPr lang="cs-CZ" sz="3200" smtClean="0"/>
              <a:t>ánky </a:t>
            </a:r>
            <a:r>
              <a:rPr lang="cs-CZ" sz="2400" smtClean="0"/>
              <a:t>(jako součást webu)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smtClean="0">
                <a:latin typeface="Arial" panose="020B0604020202020204" pitchFamily="34" charset="0"/>
              </a:rPr>
              <a:t>Primární odpovědnost stránky. </a:t>
            </a:r>
            <a:r>
              <a:rPr lang="cs-CZ" sz="2400" i="1" smtClean="0">
                <a:latin typeface="Arial" panose="020B0604020202020204" pitchFamily="34" charset="0"/>
              </a:rPr>
              <a:t>Název stránky: podnázev stránky</a:t>
            </a:r>
            <a:r>
              <a:rPr lang="cs-CZ" sz="2400" smtClean="0">
                <a:latin typeface="Arial" panose="020B0604020202020204" pitchFamily="34" charset="0"/>
              </a:rPr>
              <a:t>. Primární odpovědnost webu. </a:t>
            </a:r>
            <a:r>
              <a:rPr lang="cs-CZ" sz="2400" i="1" smtClean="0">
                <a:latin typeface="Arial" panose="020B0604020202020204" pitchFamily="34" charset="0"/>
              </a:rPr>
              <a:t>Název webu: podnázev webu</a:t>
            </a:r>
            <a:r>
              <a:rPr lang="cs-CZ" sz="2400" smtClean="0">
                <a:latin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</a:rPr>
              <a:t>[nosi</a:t>
            </a:r>
            <a:r>
              <a:rPr lang="cs-CZ" sz="2400" smtClean="0">
                <a:latin typeface="Arial" panose="020B0604020202020204" pitchFamily="34" charset="0"/>
              </a:rPr>
              <a:t>č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Sekundární odpovědnost webu. Vydání/verze. Místo vydání: Nakladatelství, rok/datum vydání, datum aktualizace </a:t>
            </a:r>
            <a:r>
              <a:rPr lang="en-US" sz="2400" smtClean="0">
                <a:latin typeface="Arial" panose="020B0604020202020204" pitchFamily="34" charset="0"/>
              </a:rPr>
              <a:t>[</a:t>
            </a:r>
            <a:r>
              <a:rPr lang="cs-CZ" sz="2400" smtClean="0">
                <a:latin typeface="Arial" panose="020B0604020202020204" pitchFamily="34" charset="0"/>
              </a:rPr>
              <a:t>datum citování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smtClean="0">
                <a:latin typeface="Arial" panose="020B0604020202020204" pitchFamily="34" charset="0"/>
              </a:rPr>
              <a:t>Absolventi. </a:t>
            </a:r>
            <a:r>
              <a:rPr lang="cs-CZ" sz="2400" i="1" smtClean="0">
                <a:latin typeface="Arial" panose="020B0604020202020204" pitchFamily="34" charset="0"/>
              </a:rPr>
              <a:t>Masarykova univerzita</a:t>
            </a:r>
            <a:r>
              <a:rPr lang="cs-CZ" sz="2400" smtClean="0">
                <a:latin typeface="Arial" panose="020B0604020202020204" pitchFamily="34" charset="0"/>
              </a:rPr>
              <a:t> [online]. Brno: Masarykova univerzita, c1996-2012 [cit. 2012-</a:t>
            </a:r>
            <a:r>
              <a:rPr lang="en-US" sz="2400" smtClean="0">
                <a:latin typeface="Arial" panose="020B0604020202020204" pitchFamily="34" charset="0"/>
              </a:rPr>
              <a:t>10</a:t>
            </a:r>
            <a:r>
              <a:rPr lang="cs-CZ" sz="2400" smtClean="0">
                <a:latin typeface="Arial" panose="020B0604020202020204" pitchFamily="34" charset="0"/>
              </a:rPr>
              <a:t>-11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Dostupné z: http://www.muni.cz/alumni.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Příspěvek na webu</a:t>
            </a:r>
            <a:r>
              <a:rPr lang="cs-CZ" sz="2400" smtClean="0"/>
              <a:t> (např. Wikipedia)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300" smtClean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300" i="1" smtClean="0">
                <a:latin typeface="Arial" panose="020B0604020202020204" pitchFamily="34" charset="0"/>
              </a:rPr>
              <a:t>.</a:t>
            </a:r>
            <a:r>
              <a:rPr lang="cs-CZ" sz="2300" smtClean="0">
                <a:latin typeface="Arial" panose="020B0604020202020204" pitchFamily="34" charset="0"/>
              </a:rPr>
              <a:t> In: Primární odpovědnost webu. </a:t>
            </a:r>
            <a:r>
              <a:rPr lang="cs-CZ" sz="2300" i="1" smtClean="0">
                <a:latin typeface="Arial" panose="020B0604020202020204" pitchFamily="34" charset="0"/>
              </a:rPr>
              <a:t>Název webu : podnázev webu</a:t>
            </a:r>
            <a:r>
              <a:rPr lang="cs-CZ" sz="2300" smtClean="0">
                <a:latin typeface="Arial" panose="020B0604020202020204" pitchFamily="34" charset="0"/>
              </a:rPr>
              <a:t> </a:t>
            </a:r>
            <a:r>
              <a:rPr lang="en-US" sz="2300" smtClean="0">
                <a:latin typeface="Arial" panose="020B0604020202020204" pitchFamily="34" charset="0"/>
              </a:rPr>
              <a:t>[nosi</a:t>
            </a:r>
            <a:r>
              <a:rPr lang="cs-CZ" sz="2300" smtClean="0">
                <a:latin typeface="Arial" panose="020B0604020202020204" pitchFamily="34" charset="0"/>
              </a:rPr>
              <a:t>č</a:t>
            </a:r>
            <a:r>
              <a:rPr lang="en-US" sz="2300" smtClean="0">
                <a:latin typeface="Arial" panose="020B0604020202020204" pitchFamily="34" charset="0"/>
              </a:rPr>
              <a:t>]</a:t>
            </a:r>
            <a:r>
              <a:rPr lang="cs-CZ" sz="2300" smtClean="0">
                <a:latin typeface="Arial" panose="020B0604020202020204" pitchFamily="34" charset="0"/>
              </a:rPr>
              <a:t>. Sekundární odpovědnost webu. Vydání/verze. Místo vydání: Nakladatelství, rok/datum vydání, datum aktualizace </a:t>
            </a:r>
            <a:r>
              <a:rPr lang="en-US" sz="2300" smtClean="0">
                <a:latin typeface="Arial" panose="020B0604020202020204" pitchFamily="34" charset="0"/>
              </a:rPr>
              <a:t>[</a:t>
            </a:r>
            <a:r>
              <a:rPr lang="cs-CZ" sz="2300" smtClean="0">
                <a:latin typeface="Arial" panose="020B0604020202020204" pitchFamily="34" charset="0"/>
              </a:rPr>
              <a:t>datum citování</a:t>
            </a:r>
            <a:r>
              <a:rPr lang="en-US" sz="2300" smtClean="0">
                <a:latin typeface="Arial" panose="020B0604020202020204" pitchFamily="34" charset="0"/>
              </a:rPr>
              <a:t>]</a:t>
            </a:r>
            <a:r>
              <a:rPr lang="cs-CZ" sz="230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buFontTx/>
              <a:buNone/>
            </a:pPr>
            <a:endParaRPr lang="cs-CZ" sz="2300" smtClean="0">
              <a:latin typeface="Arial" panose="020B0604020202020204" pitchFamily="34" charset="0"/>
            </a:endParaRPr>
          </a:p>
          <a:p>
            <a:r>
              <a:rPr lang="cs-CZ" sz="2300" smtClean="0">
                <a:latin typeface="Arial" panose="020B0604020202020204" pitchFamily="34" charset="0"/>
              </a:rPr>
              <a:t>Albert Einstein. In: </a:t>
            </a:r>
            <a:r>
              <a:rPr lang="cs-CZ" sz="2300" i="1" smtClean="0">
                <a:latin typeface="Arial" panose="020B0604020202020204" pitchFamily="34" charset="0"/>
              </a:rPr>
              <a:t>Wikipedia: the free encyclopedia</a:t>
            </a:r>
            <a:r>
              <a:rPr lang="cs-CZ" sz="2300" smtClean="0">
                <a:latin typeface="Arial" panose="020B0604020202020204" pitchFamily="34" charset="0"/>
              </a:rPr>
              <a:t> [online]. St. Petersburg (Florida): Wikipedia Foundation, 5 November 2001, 8 October 2012 [cit. 2012-10-08]. Dostupné z: http://en.wikipedia.org/wiki/Albert_Einstein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Blog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smtClean="0">
                <a:latin typeface="Arial" panose="020B0604020202020204" pitchFamily="34" charset="0"/>
              </a:rPr>
              <a:t>Primární odpovědnost příspěvku. Název příspěvku: podnázev příspěvku. In: Primární odpovědnost blogu. </a:t>
            </a:r>
            <a:r>
              <a:rPr lang="cs-CZ" sz="2400" i="1" smtClean="0">
                <a:latin typeface="Arial" panose="020B0604020202020204" pitchFamily="34" charset="0"/>
              </a:rPr>
              <a:t>Název blogu: podnázev blogu</a:t>
            </a:r>
            <a:r>
              <a:rPr lang="cs-CZ" sz="2400" smtClean="0">
                <a:latin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</a:rPr>
              <a:t>[nosi</a:t>
            </a:r>
            <a:r>
              <a:rPr lang="cs-CZ" sz="2400" smtClean="0">
                <a:latin typeface="Arial" panose="020B0604020202020204" pitchFamily="34" charset="0"/>
              </a:rPr>
              <a:t>č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Sekundární odpovědnost. Vydání/verze. Místo vydání: Nakladatelství, datum vydání, datum aktualizace </a:t>
            </a:r>
            <a:r>
              <a:rPr lang="en-US" sz="2400" smtClean="0">
                <a:latin typeface="Arial" panose="020B0604020202020204" pitchFamily="34" charset="0"/>
              </a:rPr>
              <a:t>[</a:t>
            </a:r>
            <a:r>
              <a:rPr lang="cs-CZ" sz="2400" smtClean="0">
                <a:latin typeface="Arial" panose="020B0604020202020204" pitchFamily="34" charset="0"/>
              </a:rPr>
              <a:t>datum citování</a:t>
            </a:r>
            <a:r>
              <a:rPr lang="en-US" sz="2400" smtClean="0">
                <a:latin typeface="Arial" panose="020B0604020202020204" pitchFamily="34" charset="0"/>
              </a:rPr>
              <a:t>]</a:t>
            </a:r>
            <a:r>
              <a:rPr lang="cs-CZ" sz="240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400" i="1" smtClean="0">
                <a:latin typeface="Arial" panose="020B0604020202020204" pitchFamily="34" charset="0"/>
              </a:rPr>
              <a:t> </a:t>
            </a:r>
            <a:endParaRPr lang="cs-CZ" sz="240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smtClean="0">
                <a:latin typeface="Arial" panose="020B0604020202020204" pitchFamily="34" charset="0"/>
              </a:rPr>
              <a:t>TWEETY. Pokročilá propagace webu. In: </a:t>
            </a:r>
            <a:r>
              <a:rPr lang="cs-CZ" sz="2400" i="1" smtClean="0">
                <a:latin typeface="Arial" panose="020B0604020202020204" pitchFamily="34" charset="0"/>
              </a:rPr>
              <a:t>SEO blog</a:t>
            </a:r>
            <a:r>
              <a:rPr lang="cs-CZ" sz="240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Citace je zkrácený odkaz na bibliografický záznam v textu umístěný v závorkách, v poznámce pod čarou nebo ve formě čísla, případně bibliografický záznam v soupisu použité literatury v závěru práce. (Bratková, 2008, s. 7)</a:t>
            </a:r>
          </a:p>
        </p:txBody>
      </p:sp>
    </p:spTree>
    <p:extLst>
      <p:ext uri="{BB962C8B-B14F-4D97-AF65-F5344CB8AC3E}">
        <p14:creationId xmlns:p14="http://schemas.microsoft.com/office/powerpoint/2010/main" val="23585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e-příspěvky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latin typeface="Arial" panose="020B0604020202020204" pitchFamily="34" charset="0"/>
              </a:rPr>
              <a:t>jako blogy se citují příspěvky do: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elektronických sborníků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webových sídel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databází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počítačových programů</a:t>
            </a:r>
          </a:p>
          <a:p>
            <a:pPr lvl="1"/>
            <a:r>
              <a:rPr lang="cs-CZ" smtClean="0">
                <a:latin typeface="Arial" panose="020B0604020202020204" pitchFamily="34" charset="0"/>
              </a:rPr>
              <a:t>videa např. na Youtube, Vimeo, Stream.cz,...</a:t>
            </a:r>
          </a:p>
          <a:p>
            <a:endParaRPr 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Odesílatel zprávy. </a:t>
            </a:r>
            <a:r>
              <a:rPr lang="cs-CZ" i="1" smtClean="0"/>
              <a:t>Předmět zprávy</a:t>
            </a:r>
            <a:r>
              <a:rPr lang="cs-CZ" smtClean="0"/>
              <a:t> </a:t>
            </a:r>
            <a:r>
              <a:rPr lang="en-US" smtClean="0"/>
              <a:t>[</a:t>
            </a:r>
            <a:r>
              <a:rPr lang="cs-CZ" smtClean="0"/>
              <a:t>e-mailová komunikace</a:t>
            </a:r>
            <a:r>
              <a:rPr lang="en-US" smtClean="0"/>
              <a:t>]</a:t>
            </a:r>
            <a:r>
              <a:rPr lang="cs-CZ" smtClean="0"/>
              <a:t>. Datum odeslání/přijetí zprávy </a:t>
            </a:r>
            <a:r>
              <a:rPr lang="en-US" smtClean="0"/>
              <a:t>[datum citov</a:t>
            </a:r>
            <a:r>
              <a:rPr lang="cs-CZ" smtClean="0"/>
              <a:t>ání</a:t>
            </a:r>
            <a:r>
              <a:rPr lang="en-US" smtClean="0"/>
              <a:t>]</a:t>
            </a:r>
            <a:r>
              <a:rPr lang="cs-CZ" smtClean="0"/>
              <a:t>. Poznámky.</a:t>
            </a:r>
          </a:p>
          <a:p>
            <a:endParaRPr lang="cs-CZ" smtClean="0"/>
          </a:p>
          <a:p>
            <a:r>
              <a:rPr lang="cs-CZ" smtClean="0"/>
              <a:t>PINC, Václav. </a:t>
            </a:r>
            <a:r>
              <a:rPr lang="cs-CZ" i="1" smtClean="0"/>
              <a:t>Re: K obhajobám na katedře</a:t>
            </a:r>
            <a:r>
              <a:rPr lang="cs-CZ" smtClean="0"/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smtClean="0">
                <a:solidFill>
                  <a:srgbClr val="008000"/>
                </a:solidFill>
              </a:rPr>
              <a:t>Další druhy</a:t>
            </a:r>
          </a:p>
          <a:p>
            <a:pPr algn="ctr">
              <a:buFontTx/>
              <a:buNone/>
            </a:pPr>
            <a:r>
              <a:rPr lang="cs-CZ" sz="7200" b="1" smtClean="0"/>
              <a:t>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TV pořad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Primární odpovědnost. </a:t>
            </a:r>
            <a:r>
              <a:rPr lang="cs-CZ" sz="2800" i="1" smtClean="0"/>
              <a:t>Název pořadu</a:t>
            </a:r>
            <a:r>
              <a:rPr lang="cs-CZ" sz="2800" smtClean="0"/>
              <a:t>. Druh média, program, datum vysílání. Dostupnost. Poznámky.</a:t>
            </a:r>
          </a:p>
          <a:p>
            <a:endParaRPr lang="cs-CZ" sz="2800" i="1" smtClean="0"/>
          </a:p>
          <a:p>
            <a:r>
              <a:rPr lang="cs-CZ" sz="2800" i="1" smtClean="0"/>
              <a:t>Studio ČT24</a:t>
            </a:r>
            <a:r>
              <a:rPr lang="cs-CZ" sz="2800" smtClean="0"/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Rozhovor v TV (jako část pořadu)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smtClean="0"/>
              <a:t>Osoby, s nimiž byl veden rozhovor. Název rozhovoru. In: </a:t>
            </a:r>
            <a:r>
              <a:rPr lang="cs-CZ" sz="2600" i="1" smtClean="0"/>
              <a:t>Název pořadu</a:t>
            </a:r>
            <a:r>
              <a:rPr lang="cs-CZ" sz="2600" smtClean="0"/>
              <a:t>. Druh média, program, datum vysílání. Dostupnost. Poznámky.</a:t>
            </a:r>
          </a:p>
          <a:p>
            <a:pPr>
              <a:buFontTx/>
              <a:buNone/>
            </a:pPr>
            <a:endParaRPr lang="cs-CZ" sz="1400" i="1" smtClean="0"/>
          </a:p>
          <a:p>
            <a:r>
              <a:rPr lang="cs-CZ" sz="2600" smtClean="0"/>
              <a:t>ECHIKSON, William. Google varuje před cenzurou internetu</a:t>
            </a:r>
            <a:r>
              <a:rPr lang="cs-CZ" sz="2600" i="1" smtClean="0"/>
              <a:t>. </a:t>
            </a:r>
            <a:r>
              <a:rPr lang="cs-CZ" sz="2600" smtClean="0"/>
              <a:t>In: </a:t>
            </a:r>
            <a:r>
              <a:rPr lang="cs-CZ" sz="2600" i="1" smtClean="0"/>
              <a:t>Studio ČT24</a:t>
            </a:r>
            <a:r>
              <a:rPr lang="cs-CZ" sz="2600" smtClean="0"/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i="1" smtClean="0"/>
              <a:t>Název filmu</a:t>
            </a:r>
            <a:r>
              <a:rPr lang="cs-CZ" sz="2800" smtClean="0"/>
              <a:t> </a:t>
            </a:r>
            <a:r>
              <a:rPr lang="en-US" sz="2800" smtClean="0"/>
              <a:t>[film]. Sekund</a:t>
            </a:r>
            <a:r>
              <a:rPr lang="cs-CZ" sz="2800" smtClean="0"/>
              <a:t>ární</a:t>
            </a:r>
            <a:r>
              <a:rPr lang="en-US" sz="2800" smtClean="0"/>
              <a:t> odpov</a:t>
            </a:r>
            <a:r>
              <a:rPr lang="cs-CZ" sz="2800" smtClean="0"/>
              <a:t>ě</a:t>
            </a:r>
            <a:r>
              <a:rPr lang="en-US" sz="2800" smtClean="0"/>
              <a:t>dnost</a:t>
            </a:r>
            <a:r>
              <a:rPr lang="cs-CZ" sz="2800" smtClean="0"/>
              <a:t>. Místo: vydavatel/distributor, rok. Dostupnost. Poznámky.</a:t>
            </a:r>
          </a:p>
          <a:p>
            <a:pPr>
              <a:buFontTx/>
              <a:buNone/>
            </a:pPr>
            <a:endParaRPr lang="cs-CZ" sz="1600" smtClean="0"/>
          </a:p>
          <a:p>
            <a:r>
              <a:rPr lang="cs-CZ" sz="2800" i="1" smtClean="0"/>
              <a:t>Ve stínu </a:t>
            </a:r>
            <a:r>
              <a:rPr lang="cs-CZ" sz="2800" smtClean="0"/>
              <a:t>[film]. Režie David Ondříček. Praha: Falcon, 2012. Oficiální webové stránky filmu jsou přístupné na http://www.vestinufilm.cz.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sz="2800" i="1" smtClean="0"/>
              <a:t>Název seriálu</a:t>
            </a:r>
            <a:r>
              <a:rPr lang="cs-CZ" sz="2800" smtClean="0"/>
              <a:t>, řada, epizoda, název epizody. Druh média, program, datum premiéry. Dostupnost. Poznámky.</a:t>
            </a:r>
          </a:p>
          <a:p>
            <a:pPr>
              <a:buFontTx/>
              <a:buNone/>
            </a:pPr>
            <a:endParaRPr lang="cs-CZ" sz="1600" i="1" smtClean="0"/>
          </a:p>
          <a:p>
            <a:r>
              <a:rPr lang="cs-CZ" sz="2800" i="1" smtClean="0"/>
              <a:t>Zdivočelá země</a:t>
            </a:r>
            <a:r>
              <a:rPr lang="cs-CZ" sz="2800" smtClean="0"/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smtClean="0">
                <a:solidFill>
                  <a:srgbClr val="008000"/>
                </a:solidFill>
              </a:rPr>
              <a:t>Citační</a:t>
            </a:r>
          </a:p>
          <a:p>
            <a:pPr algn="ctr">
              <a:buFontTx/>
              <a:buNone/>
            </a:pPr>
            <a:r>
              <a:rPr lang="cs-CZ" sz="7200" b="1" smtClean="0"/>
              <a:t>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453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info o dokumentu, který autor použil při psaní své práce</a:t>
            </a:r>
          </a:p>
          <a:p>
            <a:pPr eaLnBrk="1" hangingPunct="1"/>
            <a:r>
              <a:rPr lang="cs-CZ" smtClean="0"/>
              <a:t>propojení s původním textem</a:t>
            </a:r>
          </a:p>
          <a:p>
            <a:pPr eaLnBrk="1" hangingPunct="1"/>
            <a:r>
              <a:rPr lang="cs-CZ" smtClean="0"/>
              <a:t>hlavní složky</a:t>
            </a:r>
          </a:p>
          <a:p>
            <a:pPr lvl="1" eaLnBrk="1" hangingPunct="1"/>
            <a:r>
              <a:rPr lang="cs-CZ" smtClean="0"/>
              <a:t>etika citování</a:t>
            </a:r>
          </a:p>
          <a:p>
            <a:pPr lvl="1" eaLnBrk="1" hangingPunct="1"/>
            <a:r>
              <a:rPr lang="cs-CZ" smtClean="0"/>
              <a:t>technika citování</a:t>
            </a:r>
          </a:p>
          <a:p>
            <a:pPr marL="1143000" lvl="2" eaLnBrk="1" hangingPunct="1"/>
            <a:r>
              <a:rPr lang="cs-CZ" smtClean="0"/>
              <a:t>forma – např. styl nebo standard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35110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4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70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/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/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9484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/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8756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011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9600" b="1" smtClean="0"/>
              <a:t>Proč</a:t>
            </a:r>
          </a:p>
          <a:p>
            <a:pPr algn="ctr">
              <a:buFontTx/>
              <a:buNone/>
            </a:pPr>
            <a:r>
              <a:rPr lang="cs-CZ" sz="8000" b="1" smtClean="0">
                <a:solidFill>
                  <a:srgbClr val="008000"/>
                </a:solidFill>
              </a:rPr>
              <a:t>citujeme</a:t>
            </a:r>
            <a:endParaRPr lang="cs-CZ" sz="5400" b="1" smtClean="0"/>
          </a:p>
        </p:txBody>
      </p:sp>
    </p:spTree>
    <p:extLst>
      <p:ext uri="{BB962C8B-B14F-4D97-AF65-F5344CB8AC3E}">
        <p14:creationId xmlns:p14="http://schemas.microsoft.com/office/powerpoint/2010/main" val="151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5701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6178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3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20834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844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38696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6740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a64579a1e644b85c5a89d61c2365bbfca6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5391</TotalTime>
  <Words>4483</Words>
  <Application>Microsoft Office PowerPoint</Application>
  <PresentationFormat>Předvádění na obrazovce (4:3)</PresentationFormat>
  <Paragraphs>559</Paragraphs>
  <Slides>111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111</vt:i4>
      </vt:variant>
    </vt:vector>
  </HeadingPairs>
  <TitlesOfParts>
    <vt:vector size="117" baseType="lpstr">
      <vt:lpstr>Arial</vt:lpstr>
      <vt:lpstr>Tahoma</vt:lpstr>
      <vt:lpstr>Verdana</vt:lpstr>
      <vt:lpstr>Wingdings</vt:lpstr>
      <vt:lpstr>template</vt:lpstr>
      <vt:lpstr>Image</vt:lpstr>
      <vt:lpstr>Citace a citační SW</vt:lpstr>
      <vt:lpstr>Obsah přednášky</vt:lpstr>
      <vt:lpstr>Prezentace aplikace PowerPoint</vt:lpstr>
      <vt:lpstr>Citát</vt:lpstr>
      <vt:lpstr>Citát - ukázka</vt:lpstr>
      <vt:lpstr>Parafráze</vt:lpstr>
      <vt:lpstr>Parafráze - ukázka</vt:lpstr>
      <vt:lpstr>Bibliografické citace/reference</vt:lpstr>
      <vt:lpstr>Prezentace aplikace PowerPoint</vt:lpstr>
      <vt:lpstr>Proč citujeme</vt:lpstr>
      <vt:lpstr>Prezentace aplikace PowerPoint</vt:lpstr>
      <vt:lpstr>Definice plagiátorství</vt:lpstr>
      <vt:lpstr>Co je plagiátorství</vt:lpstr>
      <vt:lpstr>Prezentace aplikace PowerPoint</vt:lpstr>
      <vt:lpstr>CTRL+C</vt:lpstr>
      <vt:lpstr>Drobné úpravy</vt:lpstr>
      <vt:lpstr>Jeden zdroj</vt:lpstr>
      <vt:lpstr>Mashups (spojování)</vt:lpstr>
      <vt:lpstr>Odůvodněná míra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Obecně známé věci</vt:lpstr>
      <vt:lpstr>Prezentace aplikace PowerPoint</vt:lpstr>
      <vt:lpstr>Citační styly</vt:lpstr>
      <vt:lpstr>Citační styly</vt:lpstr>
      <vt:lpstr>Prezentace aplikace PowerPoint</vt:lpstr>
      <vt:lpstr>Nová norma</vt:lpstr>
      <vt:lpstr>Druhy citací</vt:lpstr>
      <vt:lpstr>Prezentace aplikace PowerPoint</vt:lpstr>
      <vt:lpstr>Harvardský styl</vt:lpstr>
      <vt:lpstr>Harvardský styl</vt:lpstr>
      <vt:lpstr>Harvardský styl</vt:lpstr>
      <vt:lpstr>Soupis literatury v Harvardském stylu</vt:lpstr>
      <vt:lpstr>Poznámky pod čarou</vt:lpstr>
      <vt:lpstr>Poznámky pod čarou</vt:lpstr>
      <vt:lpstr>Poznámky pod čarou</vt:lpstr>
      <vt:lpstr>Číslování citací (Vancouver styl)</vt:lpstr>
      <vt:lpstr>Prezentace aplikace PowerPoint</vt:lpstr>
      <vt:lpstr>Druhy dokumentů</vt:lpstr>
      <vt:lpstr>Obecná struktura</vt:lpstr>
      <vt:lpstr>Prezentace aplikace PowerPoint</vt:lpstr>
      <vt:lpstr>Citování tištěných dokumentů</vt:lpstr>
      <vt:lpstr>Monografie (struktura, příklad)</vt:lpstr>
      <vt:lpstr>Část monografie (struktura, příklad)</vt:lpstr>
      <vt:lpstr>Článek (struktura, příklad)</vt:lpstr>
      <vt:lpstr>Periodikum (struktura, příklad)</vt:lpstr>
      <vt:lpstr>Sborník (struktura, příklad)</vt:lpstr>
      <vt:lpstr>Příspěvek (struktura, příklad)</vt:lpstr>
      <vt:lpstr>Akademická práce (struktura, příklad)</vt:lpstr>
      <vt:lpstr>Legislativa (struktura, příklad)</vt:lpstr>
      <vt:lpstr>Normy a standardy (struktura, příklad)</vt:lpstr>
      <vt:lpstr>Kartografické materiály</vt:lpstr>
      <vt:lpstr>Kartografické materiály – příklad 2</vt:lpstr>
      <vt:lpstr>Firemní a nepublikované dokumenty</vt:lpstr>
      <vt:lpstr>Prezentace aplikace PowerPoint</vt:lpstr>
      <vt:lpstr>Citování elektronických dokumentů</vt:lpstr>
      <vt:lpstr>e-články</vt:lpstr>
      <vt:lpstr>e-knihy</vt:lpstr>
      <vt:lpstr>Zprávy, texty v PDF,...</vt:lpstr>
      <vt:lpstr>Další e-dokumenty</vt:lpstr>
      <vt:lpstr>Webová sídla</vt:lpstr>
      <vt:lpstr>Webové stránky (jako součást webu)</vt:lpstr>
      <vt:lpstr>Příspěvek na webu (např. Wikipedia)</vt:lpstr>
      <vt:lpstr>Blog</vt:lpstr>
      <vt:lpstr>e-příspěvky</vt:lpstr>
      <vt:lpstr>E-mail</vt:lpstr>
      <vt:lpstr>Prezentace aplikace PowerPoint</vt:lpstr>
      <vt:lpstr>TV pořad</vt:lpstr>
      <vt:lpstr>Rozhovor v TV (jako část pořadu)</vt:lpstr>
      <vt:lpstr>Film</vt:lpstr>
      <vt:lpstr>Seriál</vt:lpstr>
      <vt:lpstr>Prezentace aplikace PowerPoint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Prezentace aplikace PowerPoint</vt:lpstr>
      <vt:lpstr>Citace v katalogu knihoven MU</vt:lpstr>
      <vt:lpstr>Odevzdej.cz</vt:lpstr>
      <vt:lpstr>Zdroje:</vt:lpstr>
      <vt:lpstr>Kniha o citování a plagiátorství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401</cp:revision>
  <dcterms:created xsi:type="dcterms:W3CDTF">2008-06-02T21:04:14Z</dcterms:created>
  <dcterms:modified xsi:type="dcterms:W3CDTF">2014-10-22T21:10:58Z</dcterms:modified>
</cp:coreProperties>
</file>