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58" r:id="rId4"/>
    <p:sldId id="259" r:id="rId5"/>
    <p:sldId id="262" r:id="rId6"/>
    <p:sldId id="276" r:id="rId7"/>
    <p:sldId id="266" r:id="rId8"/>
    <p:sldId id="265" r:id="rId9"/>
    <p:sldId id="264" r:id="rId10"/>
    <p:sldId id="268" r:id="rId11"/>
    <p:sldId id="272" r:id="rId12"/>
    <p:sldId id="273" r:id="rId13"/>
    <p:sldId id="275" r:id="rId14"/>
    <p:sldId id="280" r:id="rId15"/>
    <p:sldId id="301" r:id="rId16"/>
    <p:sldId id="282" r:id="rId17"/>
    <p:sldId id="285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9" r:id="rId29"/>
    <p:sldId id="277" r:id="rId30"/>
    <p:sldId id="278" r:id="rId31"/>
    <p:sldId id="260" r:id="rId32"/>
    <p:sldId id="29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59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4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37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51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46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78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85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97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8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1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83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289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8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0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340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1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5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edf.cuni.cz/biblio/_docs/Prezentace_Skoleni_kateder_spravcu_OBD_jaro2017_Person%C3%A1ln%C3%AD%20ID_IV.pdf" TargetMode="External"/><Relationship Id="rId2" Type="http://schemas.openxmlformats.org/officeDocument/2006/relationships/hyperlink" Target="http://knihovna.pedf.cuni.cz/biblio-pokyny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epeek.com/Digital-Asset-Management/oecd/science-and-technology/frascati-manual-2015_9789264239012-en#page70" TargetMode="External"/><Relationship Id="rId2" Type="http://schemas.openxmlformats.org/officeDocument/2006/relationships/hyperlink" Target="http://www.keepeek.com/Digital-Asset-Management/oecd/science-and-technology/frascati-manual-2015_9789264239012-en#page48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.pedf.cuni.cz/biblio-afiliac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odnoceni16.rvvi.cz/www/?s=univerzita+karlova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knihovna.cuni.cz/identifikatory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mailto:blanka.vorlickova@pedf.cuni.cz" TargetMode="External"/><Relationship Id="rId3" Type="http://schemas.openxmlformats.org/officeDocument/2006/relationships/hyperlink" Target="https://www.rvvi.cz/riv?s=jednoduche-vyhledavani" TargetMode="External"/><Relationship Id="rId7" Type="http://schemas.openxmlformats.org/officeDocument/2006/relationships/hyperlink" Target="http://knihovna.pedf.cuni.cz/biblio/_docs/Prezentace_Skoleni_kateder_spravcu_OBD_jaro2017_Person%C3%A1ln%C3%AD%20ID_IV.pdf" TargetMode="External"/><Relationship Id="rId2" Type="http://schemas.openxmlformats.org/officeDocument/2006/relationships/hyperlink" Target="http://www.vyzkum.cz/FrontClanek.aspx?idsekce=187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pedf.cuni.cz/biblio.html" TargetMode="External"/><Relationship Id="rId5" Type="http://schemas.openxmlformats.org/officeDocument/2006/relationships/hyperlink" Target="https://www.cuni.cz/UK-7649.html" TargetMode="External"/><Relationship Id="rId4" Type="http://schemas.openxmlformats.org/officeDocument/2006/relationships/hyperlink" Target="http://www.keepeek.com/Digital-Asset-Management/oecd/science-and-technology/frascati-manual-2015_9789264239012-en#page46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vyzkum.cz/FrontClanek.aspx?idsekce=79979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Hodnocení vědy   </a:t>
            </a:r>
            <a:br>
              <a:rPr lang="cs-CZ" sz="4400" b="1" dirty="0" smtClean="0"/>
            </a:br>
            <a:r>
              <a:rPr lang="cs-CZ" sz="4400" b="1" dirty="0" smtClean="0"/>
              <a:t>M17+RIV18</a:t>
            </a:r>
            <a:br>
              <a:rPr lang="cs-CZ" sz="4400" b="1" dirty="0" smtClean="0"/>
            </a:b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79905" y="4064000"/>
            <a:ext cx="6831673" cy="2057400"/>
          </a:xfrm>
        </p:spPr>
        <p:txBody>
          <a:bodyPr>
            <a:normAutofit fontScale="55000" lnSpcReduction="20000"/>
          </a:bodyPr>
          <a:lstStyle/>
          <a:p>
            <a:r>
              <a:rPr lang="cs-CZ" sz="2900" dirty="0" smtClean="0"/>
              <a:t>Setkání </a:t>
            </a:r>
            <a:r>
              <a:rPr lang="cs-CZ" sz="2900" dirty="0" err="1" smtClean="0"/>
              <a:t>katederních</a:t>
            </a:r>
            <a:r>
              <a:rPr lang="cs-CZ" sz="2900" dirty="0" smtClean="0"/>
              <a:t> správců</a:t>
            </a:r>
          </a:p>
          <a:p>
            <a:r>
              <a:rPr lang="cs-CZ" sz="2900" dirty="0" smtClean="0"/>
              <a:t>5.2. 2018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dirty="0" smtClean="0"/>
          </a:p>
          <a:p>
            <a:r>
              <a:rPr lang="cs-CZ" sz="2900" dirty="0" smtClean="0"/>
              <a:t>Blanka Vorlíčková</a:t>
            </a:r>
          </a:p>
          <a:p>
            <a:r>
              <a:rPr lang="cs-CZ" sz="2900" dirty="0" smtClean="0"/>
              <a:t>Knihovna </a:t>
            </a:r>
            <a:r>
              <a:rPr lang="cs-CZ" sz="2900" dirty="0" err="1" smtClean="0"/>
              <a:t>PedF</a:t>
            </a:r>
            <a:endParaRPr lang="cs-CZ" sz="2900" dirty="0"/>
          </a:p>
        </p:txBody>
      </p:sp>
    </p:spTree>
    <p:extLst>
      <p:ext uri="{BB962C8B-B14F-4D97-AF65-F5344CB8AC3E}">
        <p14:creationId xmlns:p14="http://schemas.microsoft.com/office/powerpoint/2010/main" val="23477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Příprava UK </a:t>
            </a:r>
            <a:r>
              <a:rPr lang="cs-CZ" dirty="0" smtClean="0"/>
              <a:t>na (sebe)hodnocení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Obory v rámci vědních oblastí hodnoceny napříč UK</a:t>
            </a:r>
          </a:p>
          <a:p>
            <a:r>
              <a:rPr lang="cs-CZ" dirty="0" smtClean="0"/>
              <a:t>Základní hodnotící nástroje: </a:t>
            </a:r>
            <a:r>
              <a:rPr lang="cs-CZ" dirty="0" err="1" smtClean="0"/>
              <a:t>biblio</a:t>
            </a:r>
            <a:r>
              <a:rPr lang="cs-CZ" dirty="0" smtClean="0"/>
              <a:t>, peer-</a:t>
            </a:r>
            <a:r>
              <a:rPr lang="cs-CZ" dirty="0" err="1" smtClean="0"/>
              <a:t>review</a:t>
            </a:r>
            <a:r>
              <a:rPr lang="cs-CZ" dirty="0" smtClean="0"/>
              <a:t>, </a:t>
            </a:r>
            <a:r>
              <a:rPr lang="cs-CZ" dirty="0" err="1" smtClean="0"/>
              <a:t>sebeevaluační</a:t>
            </a:r>
            <a:r>
              <a:rPr lang="cs-CZ" dirty="0" smtClean="0"/>
              <a:t> zpráva</a:t>
            </a:r>
          </a:p>
          <a:p>
            <a:r>
              <a:rPr lang="cs-CZ" dirty="0" smtClean="0"/>
              <a:t>Doplňkové: datové identifikátory, příp. on-</a:t>
            </a:r>
            <a:r>
              <a:rPr lang="cs-CZ" dirty="0" err="1" smtClean="0"/>
              <a:t>site</a:t>
            </a:r>
            <a:r>
              <a:rPr lang="cs-CZ" dirty="0" smtClean="0"/>
              <a:t> visit</a:t>
            </a:r>
          </a:p>
          <a:p>
            <a:r>
              <a:rPr lang="cs-CZ" b="1" dirty="0" smtClean="0"/>
              <a:t>RIV – srovnání na národní úrovni</a:t>
            </a:r>
          </a:p>
          <a:p>
            <a:r>
              <a:rPr lang="cs-CZ" dirty="0" smtClean="0"/>
              <a:t>Oborové srovnání – vybrané </a:t>
            </a:r>
            <a:r>
              <a:rPr lang="cs-CZ" dirty="0" err="1" smtClean="0"/>
              <a:t>zahr</a:t>
            </a:r>
            <a:r>
              <a:rPr lang="cs-CZ" dirty="0" smtClean="0"/>
              <a:t>. školy</a:t>
            </a:r>
          </a:p>
          <a:p>
            <a:r>
              <a:rPr lang="cs-CZ" dirty="0" smtClean="0"/>
              <a:t>FAKULTY: připomínkování pravidel a parametrů hodnocení, spolupráce formulování počtu a způsobu výběru výsledků k peer-</a:t>
            </a:r>
            <a:r>
              <a:rPr lang="cs-CZ" dirty="0" err="1" smtClean="0"/>
              <a:t>review</a:t>
            </a:r>
            <a:r>
              <a:rPr lang="cs-CZ" dirty="0" smtClean="0"/>
              <a:t>, nominace hodnotitelů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7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 smtClean="0">
                <a:solidFill>
                  <a:schemeClr val="tx1"/>
                </a:solidFill>
              </a:rPr>
              <a:t>Sebe(hodnocení) UK - </a:t>
            </a:r>
            <a:r>
              <a:rPr lang="cs-CZ" sz="4000" dirty="0">
                <a:solidFill>
                  <a:schemeClr val="tx1"/>
                </a:solidFill>
              </a:rPr>
              <a:t>hodnocení vybraných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výsledky za posledních 5 let</a:t>
            </a:r>
            <a:endParaRPr lang="en-US" dirty="0"/>
          </a:p>
          <a:p>
            <a:pPr lvl="0"/>
            <a:r>
              <a:rPr lang="cs-CZ" dirty="0" smtClean="0"/>
              <a:t>Vybrané zhodnotí </a:t>
            </a:r>
            <a:r>
              <a:rPr lang="cs-CZ" dirty="0"/>
              <a:t>recenzenti peer </a:t>
            </a:r>
            <a:r>
              <a:rPr lang="cs-CZ" dirty="0" err="1"/>
              <a:t>review</a:t>
            </a:r>
            <a:endParaRPr lang="en-US" dirty="0"/>
          </a:p>
          <a:p>
            <a:pPr lvl="1"/>
            <a:r>
              <a:rPr lang="cs-CZ" dirty="0"/>
              <a:t>počet vybraných výsledků bude </a:t>
            </a:r>
            <a:r>
              <a:rPr lang="cs-CZ" dirty="0" smtClean="0"/>
              <a:t>upřesněn (M17</a:t>
            </a:r>
            <a:r>
              <a:rPr lang="cs-CZ" dirty="0"/>
              <a:t>+ počítá s cca 10 % výsledků, případně s 1 výsledkem na 1 mil. institucionálních finančních prostředků plus 10 výsledků na </a:t>
            </a:r>
            <a:r>
              <a:rPr lang="cs-CZ" dirty="0" smtClean="0"/>
              <a:t>fakultu)</a:t>
            </a:r>
            <a:endParaRPr lang="en-US" dirty="0"/>
          </a:p>
          <a:p>
            <a:pPr lvl="1"/>
            <a:r>
              <a:rPr lang="cs-CZ" dirty="0"/>
              <a:t>na úrovni UK lze požadovat cca 2 výstupy /</a:t>
            </a:r>
            <a:r>
              <a:rPr lang="cs-CZ" dirty="0" smtClean="0"/>
              <a:t>osoba </a:t>
            </a:r>
            <a:r>
              <a:rPr lang="cs-CZ" dirty="0"/>
              <a:t>(k diskusi)</a:t>
            </a:r>
            <a:endParaRPr lang="en-US" dirty="0"/>
          </a:p>
          <a:p>
            <a:pPr lvl="0"/>
            <a:r>
              <a:rPr lang="cs-CZ" dirty="0"/>
              <a:t>využijí se standardně vykazované publikace pro RIV do systému OBD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6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Sebeevaluační</a:t>
            </a:r>
            <a:r>
              <a:rPr lang="cs-CZ" dirty="0" smtClean="0"/>
              <a:t> zpráva fakulty 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Založena na požadavcích M17+ a použitelná jak pro národní hodnocení, tak pro NAÚ</a:t>
            </a:r>
            <a:endParaRPr lang="en-US" dirty="0"/>
          </a:p>
          <a:p>
            <a:pPr lvl="0"/>
            <a:r>
              <a:rPr lang="cs-CZ" dirty="0"/>
              <a:t>Celkové sebehodnocení pracoviště</a:t>
            </a:r>
            <a:endParaRPr lang="en-US" dirty="0"/>
          </a:p>
          <a:p>
            <a:pPr lvl="0"/>
            <a:r>
              <a:rPr lang="cs-CZ" dirty="0"/>
              <a:t>vybavení pracoviště, finanční zajištění zaměstnanců (smlouvy vs. dohody, inzerce v otevřených médiích, motivace, kariérní řád))</a:t>
            </a:r>
            <a:endParaRPr lang="en-US" dirty="0"/>
          </a:p>
          <a:p>
            <a:pPr lvl="0"/>
            <a:r>
              <a:rPr lang="cs-CZ" dirty="0"/>
              <a:t>strategie do příštích </a:t>
            </a:r>
            <a:r>
              <a:rPr lang="cs-CZ" dirty="0" smtClean="0"/>
              <a:t>let, cíle</a:t>
            </a:r>
            <a:r>
              <a:rPr lang="cs-CZ" dirty="0"/>
              <a:t>, transfer technologií</a:t>
            </a:r>
            <a:endParaRPr lang="en-US" dirty="0"/>
          </a:p>
          <a:p>
            <a:pPr lvl="0"/>
            <a:r>
              <a:rPr lang="cs-CZ" dirty="0"/>
              <a:t>zajištění kontinuity, pedagogická činnost (již </a:t>
            </a:r>
            <a:r>
              <a:rPr lang="cs-CZ" dirty="0" smtClean="0"/>
              <a:t>v </a:t>
            </a:r>
            <a:r>
              <a:rPr lang="cs-CZ" dirty="0"/>
              <a:t>ev. zprávě k akreditaci)</a:t>
            </a:r>
            <a:endParaRPr lang="en-US" dirty="0"/>
          </a:p>
          <a:p>
            <a:pPr lvl="0"/>
            <a:r>
              <a:rPr lang="cs-CZ" dirty="0" smtClean="0"/>
              <a:t>internacionalizace</a:t>
            </a:r>
            <a:endParaRPr lang="en-US" dirty="0"/>
          </a:p>
          <a:p>
            <a:pPr lvl="0"/>
            <a:r>
              <a:rPr lang="cs-CZ" dirty="0"/>
              <a:t>strategie ohledně OA, ochrany dat, Open Science, popularizace atd.</a:t>
            </a:r>
            <a:endParaRPr lang="en-US" dirty="0"/>
          </a:p>
          <a:p>
            <a:pPr lvl="0"/>
            <a:r>
              <a:rPr lang="cs-CZ" dirty="0"/>
              <a:t>informace o Prvouk/Progres, hodnocení, zdůvodnění rozložení, spolupráce mezi fakultami</a:t>
            </a:r>
            <a:endParaRPr lang="en-US" dirty="0"/>
          </a:p>
          <a:p>
            <a:pPr lvl="0"/>
            <a:r>
              <a:rPr lang="cs-CZ" dirty="0"/>
              <a:t>profilové obory („vlajkové lodě“) a jejich zdůvodnění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97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sebe hodnocení UK a jeho 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 souladu s M17 </a:t>
            </a:r>
            <a:r>
              <a:rPr lang="cs-CZ" dirty="0" smtClean="0"/>
              <a:t>4 hlavní oborové </a:t>
            </a:r>
            <a:r>
              <a:rPr lang="cs-CZ" dirty="0"/>
              <a:t>panely (pro HUM, SOC, MED a SCI) se zastoupením příslušných vědních oborů v každé z </a:t>
            </a:r>
            <a:r>
              <a:rPr lang="cs-CZ" dirty="0" smtClean="0"/>
              <a:t>nich</a:t>
            </a:r>
            <a:endParaRPr lang="en-US" dirty="0"/>
          </a:p>
          <a:p>
            <a:pPr lvl="0"/>
            <a:r>
              <a:rPr lang="cs-CZ" dirty="0"/>
              <a:t>oborové panely zajišťují průběh peer-</a:t>
            </a:r>
            <a:r>
              <a:rPr lang="cs-CZ" dirty="0" err="1"/>
              <a:t>review</a:t>
            </a:r>
            <a:r>
              <a:rPr lang="cs-CZ" dirty="0"/>
              <a:t> procesu a provádějí konečné hodnocení</a:t>
            </a:r>
            <a:endParaRPr lang="en-US" dirty="0"/>
          </a:p>
          <a:p>
            <a:pPr lvl="0"/>
            <a:r>
              <a:rPr lang="cs-CZ" dirty="0"/>
              <a:t>předsedy panelů po diskusi s IAB jmenuje rektor, návrhy na členy panelů podají fakulty a součásti</a:t>
            </a:r>
            <a:endParaRPr lang="en-US" dirty="0"/>
          </a:p>
          <a:p>
            <a:pPr lvl="0"/>
            <a:r>
              <a:rPr lang="cs-CZ" dirty="0"/>
              <a:t>Rada pro řízení kvality a IAB projednají výsledky činnosti panelů a dají doporučení vedení UK</a:t>
            </a:r>
            <a:endParaRPr lang="en-US" dirty="0"/>
          </a:p>
          <a:p>
            <a:pPr lvl="0"/>
            <a:r>
              <a:rPr lang="cs-CZ" dirty="0"/>
              <a:t>K hodnocení se vyjádří vedení fakult a součástí 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3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RIV18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hlinkClick r:id="rId2"/>
              </a:rPr>
              <a:t>Aktuální </a:t>
            </a:r>
            <a:r>
              <a:rPr lang="cs-CZ" b="1" dirty="0" smtClean="0">
                <a:hlinkClick r:id="rId2"/>
              </a:rPr>
              <a:t>nové definice druhů výsledků</a:t>
            </a:r>
            <a:r>
              <a:rPr lang="cs-CZ" b="1" dirty="0" smtClean="0"/>
              <a:t> – platí od 1.1.2018 (podle nich se vykazuje již RIV18)</a:t>
            </a:r>
          </a:p>
          <a:p>
            <a:r>
              <a:rPr lang="cs-CZ" dirty="0" smtClean="0">
                <a:hlinkClick r:id="rId2"/>
              </a:rPr>
              <a:t>Aktuální pravidla předávání dat do RIV </a:t>
            </a:r>
            <a:r>
              <a:rPr lang="cs-CZ" dirty="0" smtClean="0"/>
              <a:t>implementována do OBD</a:t>
            </a:r>
          </a:p>
          <a:p>
            <a:r>
              <a:rPr lang="cs-CZ" b="1" dirty="0" smtClean="0"/>
              <a:t>Výsledky z let 2013-2017</a:t>
            </a:r>
          </a:p>
          <a:p>
            <a:r>
              <a:rPr lang="cs-CZ" dirty="0" smtClean="0"/>
              <a:t>Hl. změny oproti minulým létům – změna principu hodnocení výsledků – můžeme vložit do RIV „všechny“ z vyhovujících výsledků; kontrola obory UK; nové definice druhů výsledků</a:t>
            </a:r>
          </a:p>
          <a:p>
            <a:r>
              <a:rPr lang="cs-CZ" dirty="0" smtClean="0"/>
              <a:t>Ukončení sběru </a:t>
            </a:r>
            <a:r>
              <a:rPr lang="cs-CZ" b="1" dirty="0" smtClean="0"/>
              <a:t>28.2. 2018 → kontrola</a:t>
            </a:r>
          </a:p>
          <a:p>
            <a:endParaRPr lang="cs-CZ" dirty="0"/>
          </a:p>
          <a:p>
            <a:r>
              <a:rPr lang="cs-CZ" dirty="0" smtClean="0"/>
              <a:t>Detailní postup kontroly viz </a:t>
            </a:r>
            <a:r>
              <a:rPr lang="cs-CZ" dirty="0" smtClean="0">
                <a:hlinkClick r:id="rId3"/>
              </a:rPr>
              <a:t>prezentace z jara 2017</a:t>
            </a:r>
            <a:r>
              <a:rPr lang="cs-CZ" dirty="0" smtClean="0"/>
              <a:t> (+ aktuální změny)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91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 ! – nový princip hodnocení výsledků a druhů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Do hodnocení H18 budou vstupovat následující výsledky </a:t>
            </a:r>
            <a:r>
              <a:rPr lang="cs-CZ" dirty="0" err="1" smtClean="0"/>
              <a:t>VaVaI</a:t>
            </a:r>
            <a:r>
              <a:rPr lang="cs-CZ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bibliometrizovatelné</a:t>
            </a:r>
            <a:r>
              <a:rPr lang="cs-CZ" dirty="0" smtClean="0"/>
              <a:t> výsledky – hodnocení bude probíhat pomocí </a:t>
            </a:r>
            <a:r>
              <a:rPr lang="cs-CZ" dirty="0" err="1" smtClean="0"/>
              <a:t>bibliometrie</a:t>
            </a:r>
            <a:r>
              <a:rPr lang="cs-CZ" dirty="0" smtClean="0"/>
              <a:t>, strojově – výsledky </a:t>
            </a:r>
            <a:r>
              <a:rPr lang="cs-CZ" b="1" dirty="0" smtClean="0"/>
              <a:t>D, </a:t>
            </a:r>
            <a:r>
              <a:rPr lang="cs-CZ" b="1" dirty="0" err="1" smtClean="0"/>
              <a:t>Jimp</a:t>
            </a:r>
            <a:r>
              <a:rPr lang="cs-CZ" b="1" dirty="0" smtClean="0"/>
              <a:t> a </a:t>
            </a:r>
            <a:r>
              <a:rPr lang="cs-CZ" b="1" dirty="0" err="1" smtClean="0"/>
              <a:t>Jsc</a:t>
            </a:r>
            <a:endParaRPr lang="cs-CZ" b="1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nebibliometrizovatelné</a:t>
            </a:r>
            <a:r>
              <a:rPr lang="cs-CZ" dirty="0" smtClean="0"/>
              <a:t> výsledky - </a:t>
            </a:r>
            <a:r>
              <a:rPr lang="cs-CZ" b="1" dirty="0" smtClean="0"/>
              <a:t>do peer-</a:t>
            </a:r>
            <a:r>
              <a:rPr lang="cs-CZ" b="1" dirty="0" err="1" smtClean="0"/>
              <a:t>review</a:t>
            </a:r>
            <a:r>
              <a:rPr lang="cs-CZ" b="1" dirty="0" smtClean="0"/>
              <a:t> hodnocení je možno přihlásit všechny z výsledků mimo </a:t>
            </a:r>
            <a:r>
              <a:rPr lang="cs-CZ" b="1" dirty="0"/>
              <a:t>D, </a:t>
            </a:r>
            <a:r>
              <a:rPr lang="cs-CZ" b="1" dirty="0" err="1"/>
              <a:t>Jimp</a:t>
            </a:r>
            <a:r>
              <a:rPr lang="cs-CZ" b="1" dirty="0"/>
              <a:t> a </a:t>
            </a:r>
            <a:r>
              <a:rPr lang="cs-CZ" b="1" dirty="0" err="1" smtClean="0"/>
              <a:t>Jsc</a:t>
            </a:r>
            <a:r>
              <a:rPr lang="cs-CZ" b="1" dirty="0" smtClean="0"/>
              <a:t> ! Splňují-li definici a mají-li vysokou vědeckou kvalitu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Aby mohly být později během roku do tohoto peer-</a:t>
            </a:r>
            <a:r>
              <a:rPr lang="cs-CZ" b="1" dirty="0" err="1" smtClean="0"/>
              <a:t>review</a:t>
            </a:r>
            <a:r>
              <a:rPr lang="cs-CZ" b="1" dirty="0" smtClean="0"/>
              <a:t> hodnocení </a:t>
            </a:r>
            <a:r>
              <a:rPr lang="cs-CZ" b="1" dirty="0" err="1"/>
              <a:t>nebibliometrizovatelné</a:t>
            </a:r>
            <a:r>
              <a:rPr lang="cs-CZ" b="1" dirty="0"/>
              <a:t> </a:t>
            </a:r>
            <a:r>
              <a:rPr lang="cs-CZ" b="1" dirty="0" smtClean="0"/>
              <a:t>výsledky navrženy, musí však nejdřív být na jaře dodány do </a:t>
            </a:r>
            <a:r>
              <a:rPr lang="cs-CZ" b="1" dirty="0" err="1" smtClean="0"/>
              <a:t>RIVu</a:t>
            </a:r>
            <a:r>
              <a:rPr lang="cs-CZ" b="1" dirty="0" smtClean="0"/>
              <a:t> 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 minulých letech se do RIV nedávaly např. výsledky druhu W, O, protože nedostávaly 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letos se nebudou výsledky v RIV bodovat, ale budou </a:t>
            </a:r>
            <a:r>
              <a:rPr lang="cs-CZ" b="1" dirty="0" smtClean="0"/>
              <a:t>součástí hodnocení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tj. i např. výsledky W a O do mohou jít do RIV, pokud splňují definici,  jsou vynikající a budeme chtít, aby byly součástí peer-</a:t>
            </a:r>
            <a:r>
              <a:rPr lang="cs-CZ" b="1" dirty="0" err="1" smtClean="0"/>
              <a:t>review</a:t>
            </a:r>
            <a:r>
              <a:rPr lang="cs-CZ" b="1" dirty="0" smtClean="0"/>
              <a:t> hodnocení   </a:t>
            </a: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075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Nové definice druhů výsledků</a:t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dirty="0" smtClean="0"/>
              <a:t>- změny </a:t>
            </a:r>
            <a:r>
              <a:rPr lang="cs-CZ" b="1" dirty="0" smtClean="0"/>
              <a:t>! (viz Definice)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 rozhodování o tom, zda se jedná o výsledek vzniklý činností ve </a:t>
            </a:r>
            <a:r>
              <a:rPr lang="cs-CZ" dirty="0" err="1"/>
              <a:t>VaVaI</a:t>
            </a:r>
            <a:r>
              <a:rPr lang="cs-CZ" dirty="0"/>
              <a:t>, je třeba vycházet </a:t>
            </a:r>
            <a:r>
              <a:rPr lang="cs-CZ" dirty="0" smtClean="0"/>
              <a:t>u všech RIV výsledků obecně </a:t>
            </a:r>
            <a:r>
              <a:rPr lang="cs-CZ" dirty="0"/>
              <a:t>z manuálu Frascati, kde se uvádí pět základních </a:t>
            </a:r>
            <a:r>
              <a:rPr lang="cs-CZ" dirty="0" smtClean="0"/>
              <a:t>znaků (</a:t>
            </a:r>
            <a:r>
              <a:rPr lang="cs-CZ" dirty="0" smtClean="0">
                <a:hlinkClick r:id="rId2"/>
              </a:rPr>
              <a:t>část </a:t>
            </a:r>
            <a:r>
              <a:rPr lang="cs-CZ" dirty="0" smtClean="0">
                <a:hlinkClick r:id="rId2"/>
              </a:rPr>
              <a:t>2.2</a:t>
            </a:r>
            <a:r>
              <a:rPr lang="cs-CZ" dirty="0" smtClean="0"/>
              <a:t>.Frascati </a:t>
            </a:r>
            <a:r>
              <a:rPr lang="cs-CZ" dirty="0" err="1" smtClean="0"/>
              <a:t>manualu</a:t>
            </a:r>
            <a:r>
              <a:rPr lang="cs-CZ" dirty="0" smtClean="0"/>
              <a:t>):</a:t>
            </a:r>
            <a:endParaRPr lang="cs-CZ" dirty="0"/>
          </a:p>
          <a:p>
            <a:pPr lvl="0"/>
            <a:r>
              <a:rPr lang="cs-CZ" dirty="0" smtClean="0"/>
              <a:t>novost</a:t>
            </a:r>
            <a:r>
              <a:rPr lang="cs-CZ" dirty="0"/>
              <a:t>,</a:t>
            </a:r>
          </a:p>
          <a:p>
            <a:pPr lvl="0"/>
            <a:r>
              <a:rPr lang="cs-CZ" dirty="0"/>
              <a:t>kreativita,</a:t>
            </a:r>
          </a:p>
          <a:p>
            <a:pPr lvl="0"/>
            <a:r>
              <a:rPr lang="cs-CZ" dirty="0"/>
              <a:t>nejistota,</a:t>
            </a:r>
          </a:p>
          <a:p>
            <a:pPr lvl="0"/>
            <a:r>
              <a:rPr lang="cs-CZ" dirty="0"/>
              <a:t>systematičnost, </a:t>
            </a:r>
          </a:p>
          <a:p>
            <a:pPr lvl="0"/>
            <a:r>
              <a:rPr lang="cs-CZ" dirty="0"/>
              <a:t>a opakovatelnost.</a:t>
            </a:r>
          </a:p>
          <a:p>
            <a:r>
              <a:rPr lang="cs-CZ" dirty="0"/>
              <a:t>V některých případech upozorňuje manuál Frascati na obtížnost posouzení činností z pohledu </a:t>
            </a:r>
            <a:r>
              <a:rPr lang="cs-CZ" dirty="0" err="1"/>
              <a:t>VaVaI</a:t>
            </a:r>
            <a:r>
              <a:rPr lang="cs-CZ" dirty="0"/>
              <a:t> a přidává další podpůrná </a:t>
            </a:r>
            <a:r>
              <a:rPr lang="cs-CZ" dirty="0" smtClean="0"/>
              <a:t>kritéria (</a:t>
            </a:r>
            <a:r>
              <a:rPr lang="cs-CZ" dirty="0"/>
              <a:t>část </a:t>
            </a:r>
            <a:r>
              <a:rPr lang="cs-CZ" dirty="0">
                <a:hlinkClick r:id="rId3"/>
              </a:rPr>
              <a:t>2.85</a:t>
            </a:r>
            <a:r>
              <a:rPr lang="cs-CZ" dirty="0"/>
              <a:t>):</a:t>
            </a:r>
          </a:p>
          <a:p>
            <a:pPr lvl="0"/>
            <a:r>
              <a:rPr lang="cs-CZ" dirty="0"/>
              <a:t>propojení s veřejnými výzkumnými laboratořemi,</a:t>
            </a:r>
          </a:p>
          <a:p>
            <a:pPr lvl="0"/>
            <a:r>
              <a:rPr lang="cs-CZ" dirty="0"/>
              <a:t>zapojení pracovníků s doktorskými tituly nebo doktorandů, </a:t>
            </a:r>
          </a:p>
          <a:p>
            <a:pPr lvl="0"/>
            <a:r>
              <a:rPr lang="cs-CZ" dirty="0"/>
              <a:t>zveřejňování výsledků výzkumu ve vědeckých časopisech, pořádání vědeckých konferencí nebo zapojení do vědeckých reportů.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383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 </a:t>
            </a:r>
            <a:r>
              <a:rPr lang="cs-CZ" dirty="0" smtClean="0"/>
              <a:t>Recenzovaný odborný článek - novinky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Afiliace se musí samozřejmě vztahovat k české VO </a:t>
            </a:r>
          </a:p>
          <a:p>
            <a:r>
              <a:rPr lang="cs-CZ" dirty="0" err="1"/>
              <a:t>J</a:t>
            </a:r>
            <a:r>
              <a:rPr lang="cs-CZ" baseline="-25000" dirty="0" err="1"/>
              <a:t>imp</a:t>
            </a:r>
            <a:r>
              <a:rPr lang="cs-CZ" dirty="0"/>
              <a:t>, J</a:t>
            </a:r>
            <a:r>
              <a:rPr lang="cs-CZ" baseline="-25000" dirty="0"/>
              <a:t>SC</a:t>
            </a:r>
            <a:r>
              <a:rPr lang="cs-CZ" dirty="0"/>
              <a:t>, J</a:t>
            </a:r>
            <a:r>
              <a:rPr lang="cs-CZ" baseline="-25000" dirty="0"/>
              <a:t>OST </a:t>
            </a:r>
            <a:endParaRPr lang="cs-CZ" baseline="-25000" dirty="0" smtClean="0"/>
          </a:p>
          <a:p>
            <a:r>
              <a:rPr lang="cs-CZ" b="1" dirty="0" smtClean="0"/>
              <a:t>NOVÉ - J</a:t>
            </a:r>
            <a:r>
              <a:rPr lang="cs-CZ" b="1" baseline="-25000" dirty="0" smtClean="0"/>
              <a:t>OST </a:t>
            </a:r>
            <a:r>
              <a:rPr lang="cs-CZ" b="1" dirty="0" smtClean="0"/>
              <a:t> - </a:t>
            </a:r>
            <a:r>
              <a:rPr lang="cs-CZ" dirty="0"/>
              <a:t>přehledový článek </a:t>
            </a:r>
            <a:r>
              <a:rPr lang="cs-CZ" b="1" dirty="0"/>
              <a:t>v recenzovaném odborném periodiku</a:t>
            </a:r>
            <a:r>
              <a:rPr lang="cs-CZ" dirty="0"/>
              <a:t>, které </a:t>
            </a:r>
            <a:r>
              <a:rPr lang="cs-CZ" b="1" dirty="0"/>
              <a:t>nespadá do žádné z výše uvedených </a:t>
            </a:r>
            <a:r>
              <a:rPr lang="cs-CZ" b="1" dirty="0" smtClean="0"/>
              <a:t>skupin (není ve WOS a SCOPUS) </a:t>
            </a:r>
            <a:r>
              <a:rPr lang="cs-CZ" dirty="0" smtClean="0"/>
              <a:t> </a:t>
            </a:r>
          </a:p>
          <a:p>
            <a:r>
              <a:rPr lang="cs-CZ" dirty="0" smtClean="0"/>
              <a:t>Rozhodující </a:t>
            </a:r>
            <a:r>
              <a:rPr lang="cs-CZ" dirty="0"/>
              <a:t>je, zda </a:t>
            </a:r>
            <a:r>
              <a:rPr lang="cs-CZ" dirty="0" smtClean="0"/>
              <a:t>je článek </a:t>
            </a:r>
            <a:r>
              <a:rPr lang="cs-CZ" b="1" dirty="0" smtClean="0"/>
              <a:t>recenzovaný, splňující náležitosti vědeckého článku (viz Definice), má min 2 str.</a:t>
            </a:r>
          </a:p>
          <a:p>
            <a:r>
              <a:rPr lang="cs-CZ" b="1" dirty="0"/>
              <a:t>již </a:t>
            </a:r>
            <a:r>
              <a:rPr lang="cs-CZ" b="1" dirty="0" smtClean="0"/>
              <a:t>neexistují </a:t>
            </a:r>
            <a:r>
              <a:rPr lang="cs-CZ" b="1" dirty="0" err="1"/>
              <a:t>Jneimp</a:t>
            </a:r>
            <a:r>
              <a:rPr lang="cs-CZ" b="1" dirty="0"/>
              <a:t> a </a:t>
            </a:r>
            <a:r>
              <a:rPr lang="cs-CZ" b="1" dirty="0" err="1"/>
              <a:t>Jrec</a:t>
            </a:r>
            <a:r>
              <a:rPr lang="cs-CZ" b="1" dirty="0"/>
              <a:t>, </a:t>
            </a:r>
            <a:r>
              <a:rPr lang="cs-CZ" b="1" dirty="0" smtClean="0"/>
              <a:t>ani Seznam </a:t>
            </a:r>
            <a:r>
              <a:rPr lang="cs-CZ" b="1" dirty="0" err="1"/>
              <a:t>rec.neimp.periodik</a:t>
            </a:r>
            <a:r>
              <a:rPr lang="cs-CZ" b="1" dirty="0"/>
              <a:t> </a:t>
            </a:r>
            <a:r>
              <a:rPr lang="cs-CZ" b="1" dirty="0" smtClean="0"/>
              <a:t>!</a:t>
            </a:r>
            <a:endParaRPr lang="cs-CZ" b="1" dirty="0" smtClean="0"/>
          </a:p>
          <a:p>
            <a:r>
              <a:rPr lang="cs-CZ" b="1" dirty="0" smtClean="0"/>
              <a:t>Nutno uvádět u </a:t>
            </a:r>
            <a:r>
              <a:rPr lang="cs-CZ" b="1" dirty="0" err="1" smtClean="0"/>
              <a:t>Jimp</a:t>
            </a:r>
            <a:r>
              <a:rPr lang="cs-CZ" b="1" dirty="0" smtClean="0"/>
              <a:t> a </a:t>
            </a:r>
            <a:r>
              <a:rPr lang="cs-CZ" b="1" dirty="0" err="1" smtClean="0"/>
              <a:t>Jsc</a:t>
            </a:r>
            <a:r>
              <a:rPr lang="cs-CZ" b="1" dirty="0" smtClean="0"/>
              <a:t> WOS ID a EID! </a:t>
            </a:r>
            <a:r>
              <a:rPr lang="cs-CZ" dirty="0" smtClean="0"/>
              <a:t>(EID najdete v </a:t>
            </a:r>
            <a:r>
              <a:rPr lang="cs-CZ" dirty="0" err="1" smtClean="0"/>
              <a:t>hypertext.adrese</a:t>
            </a:r>
            <a:r>
              <a:rPr lang="cs-CZ" dirty="0" smtClean="0"/>
              <a:t> výsledku ve </a:t>
            </a:r>
            <a:r>
              <a:rPr lang="cs-CZ" dirty="0" err="1" smtClean="0"/>
              <a:t>Scopus</a:t>
            </a:r>
            <a:r>
              <a:rPr lang="cs-CZ" dirty="0" smtClean="0"/>
              <a:t>)</a:t>
            </a:r>
          </a:p>
          <a:p>
            <a:r>
              <a:rPr lang="cs-CZ" dirty="0"/>
              <a:t>Je možno doplnit také </a:t>
            </a:r>
            <a:r>
              <a:rPr lang="cs-CZ" dirty="0" smtClean="0"/>
              <a:t>e-ISSN, čím víc vyplněno, tím lépe</a:t>
            </a:r>
            <a:endParaRPr lang="cs-CZ" dirty="0"/>
          </a:p>
          <a:p>
            <a:r>
              <a:rPr lang="cs-CZ" b="1" dirty="0" smtClean="0"/>
              <a:t>Více viz Definice str.4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</a:t>
            </a:r>
            <a:r>
              <a:rPr lang="cs-CZ" dirty="0" smtClean="0"/>
              <a:t> Odborná kniha - novinky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Odbornou knihou </a:t>
            </a:r>
            <a:r>
              <a:rPr lang="cs-CZ" dirty="0" smtClean="0"/>
              <a:t>jsou i </a:t>
            </a:r>
            <a:r>
              <a:rPr lang="cs-CZ" dirty="0"/>
              <a:t>publikované diplomové, doktorské, habilitační a disertační práce splňující parametry odborné knihy, které nejsou založeny na pracích druhu </a:t>
            </a:r>
            <a:r>
              <a:rPr lang="cs-CZ" dirty="0" err="1"/>
              <a:t>J</a:t>
            </a:r>
            <a:r>
              <a:rPr lang="cs-CZ" baseline="-25000" dirty="0" err="1"/>
              <a:t>imp</a:t>
            </a:r>
            <a:r>
              <a:rPr lang="cs-CZ" dirty="0"/>
              <a:t>, J</a:t>
            </a:r>
            <a:r>
              <a:rPr lang="cs-CZ" baseline="-25000" dirty="0"/>
              <a:t>SC</a:t>
            </a:r>
            <a:r>
              <a:rPr lang="cs-CZ" dirty="0"/>
              <a:t>, J</a:t>
            </a:r>
            <a:r>
              <a:rPr lang="cs-CZ" baseline="-25000" dirty="0"/>
              <a:t>OST</a:t>
            </a:r>
            <a:r>
              <a:rPr lang="cs-CZ" dirty="0" smtClean="0"/>
              <a:t>, - stará metodika již zmiňuje</a:t>
            </a:r>
          </a:p>
          <a:p>
            <a:r>
              <a:rPr lang="cs-CZ" dirty="0" smtClean="0"/>
              <a:t>B nejsou učební texty (tj. učebnice, skripta), </a:t>
            </a:r>
            <a:r>
              <a:rPr lang="cs-CZ" b="1" dirty="0" smtClean="0"/>
              <a:t>pokud nejsou výsledkem původního pedagogického výzkumu </a:t>
            </a:r>
            <a:r>
              <a:rPr lang="cs-CZ" dirty="0" smtClean="0"/>
              <a:t>NOVÉ – tj. jsou-li …?</a:t>
            </a:r>
          </a:p>
          <a:p>
            <a:r>
              <a:rPr lang="cs-CZ" dirty="0" smtClean="0"/>
              <a:t>Knihy vydány </a:t>
            </a:r>
            <a:r>
              <a:rPr lang="cs-CZ" dirty="0"/>
              <a:t>v </a:t>
            </a:r>
            <a:r>
              <a:rPr lang="cs-CZ" dirty="0" smtClean="0"/>
              <a:t>ČR – PV v NKP</a:t>
            </a:r>
          </a:p>
          <a:p>
            <a:r>
              <a:rPr lang="cs-CZ" dirty="0" smtClean="0"/>
              <a:t>publikované </a:t>
            </a:r>
            <a:r>
              <a:rPr lang="cs-CZ" dirty="0"/>
              <a:t>v zahraničí </a:t>
            </a:r>
            <a:r>
              <a:rPr lang="cs-CZ" dirty="0" smtClean="0"/>
              <a:t> - je-li – </a:t>
            </a:r>
            <a:r>
              <a:rPr lang="cs-CZ" b="1" dirty="0" smtClean="0"/>
              <a:t>doplnit</a:t>
            </a:r>
            <a:r>
              <a:rPr lang="cs-CZ" dirty="0" smtClean="0"/>
              <a:t> do OBD </a:t>
            </a:r>
            <a:r>
              <a:rPr lang="cs-CZ" b="1" dirty="0" smtClean="0"/>
              <a:t>DOI</a:t>
            </a:r>
            <a:r>
              <a:rPr lang="cs-CZ" dirty="0" smtClean="0"/>
              <a:t>, je-li v Open Access - </a:t>
            </a:r>
            <a:r>
              <a:rPr lang="cs-CZ" b="1" dirty="0" smtClean="0"/>
              <a:t>doplnit</a:t>
            </a:r>
            <a:r>
              <a:rPr lang="cs-CZ" dirty="0" smtClean="0"/>
              <a:t> </a:t>
            </a:r>
            <a:r>
              <a:rPr lang="cs-CZ" b="1" dirty="0" smtClean="0"/>
              <a:t>link</a:t>
            </a:r>
          </a:p>
          <a:p>
            <a:r>
              <a:rPr lang="cs-CZ" dirty="0" smtClean="0"/>
              <a:t>Do knihovny budeme zvažovat koupení </a:t>
            </a:r>
            <a:r>
              <a:rPr lang="cs-CZ" dirty="0" err="1" smtClean="0"/>
              <a:t>zahr.publikace</a:t>
            </a:r>
            <a:r>
              <a:rPr lang="cs-CZ" dirty="0" smtClean="0"/>
              <a:t>, jinak dle dostupnosti, spolupráci s autory, či MVS</a:t>
            </a:r>
          </a:p>
          <a:p>
            <a:r>
              <a:rPr lang="cs-CZ" b="1" dirty="0"/>
              <a:t>Více viz Definice </a:t>
            </a:r>
            <a:r>
              <a:rPr lang="cs-CZ" b="1" dirty="0" smtClean="0"/>
              <a:t>str.5</a:t>
            </a:r>
          </a:p>
          <a:p>
            <a:r>
              <a:rPr lang="cs-CZ" b="1" dirty="0" smtClean="0"/>
              <a:t>Výsledek C, Kapitola – viz str.6</a:t>
            </a:r>
            <a:endParaRPr lang="cs-CZ" b="1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0932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5130" y="478118"/>
            <a:ext cx="9404723" cy="1400530"/>
          </a:xfrm>
        </p:spPr>
        <p:txBody>
          <a:bodyPr/>
          <a:lstStyle/>
          <a:p>
            <a:r>
              <a:rPr lang="cs-CZ" b="1" dirty="0" smtClean="0"/>
              <a:t>D</a:t>
            </a:r>
            <a:r>
              <a:rPr lang="cs-CZ" dirty="0" smtClean="0"/>
              <a:t> Článek → Stať ve sborníku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ISBN nebo ISSN, případně oba X ISBN</a:t>
            </a:r>
            <a:r>
              <a:rPr lang="cs-CZ" dirty="0"/>
              <a:t>, případně ISSN i </a:t>
            </a:r>
            <a:r>
              <a:rPr lang="cs-CZ" dirty="0" smtClean="0"/>
              <a:t>ISBN</a:t>
            </a:r>
          </a:p>
          <a:p>
            <a:r>
              <a:rPr lang="cs-CZ" b="1" dirty="0"/>
              <a:t>Více viz Definice </a:t>
            </a:r>
            <a:r>
              <a:rPr lang="cs-CZ" b="1" dirty="0" smtClean="0"/>
              <a:t>str.7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3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2016 (Hodnocení 2017)  </a:t>
            </a:r>
            <a:endParaRPr lang="cs-CZ" dirty="0"/>
          </a:p>
          <a:p>
            <a:r>
              <a:rPr lang="cs-CZ" dirty="0" smtClean="0"/>
              <a:t>Metodika 17+</a:t>
            </a:r>
          </a:p>
          <a:p>
            <a:r>
              <a:rPr lang="cs-CZ" dirty="0"/>
              <a:t>Příprava UK na nové (sebe)hodnocení</a:t>
            </a:r>
          </a:p>
          <a:p>
            <a:r>
              <a:rPr lang="cs-CZ" dirty="0" smtClean="0"/>
              <a:t>Nové definice druhů výsledků RIV + RIV18</a:t>
            </a:r>
          </a:p>
          <a:p>
            <a:r>
              <a:rPr lang="cs-CZ" dirty="0" smtClean="0"/>
              <a:t>Stav implementace ORCID ID na </a:t>
            </a:r>
            <a:r>
              <a:rPr lang="cs-CZ" dirty="0" err="1" smtClean="0"/>
              <a:t>PedF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9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 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Výsledek „Metodika“ je souhrnem doporučených praktik a postupů </a:t>
            </a:r>
            <a:r>
              <a:rPr lang="cs-CZ" b="1" dirty="0"/>
              <a:t>schválených, certifikovaných nebo akreditovaných</a:t>
            </a:r>
            <a:r>
              <a:rPr lang="cs-CZ" dirty="0"/>
              <a:t>) kompetenčně příslušným orgánem veřejné správy nebo, pokud kompetenčně příslušný orgán neexistuje, autorizovaným </a:t>
            </a:r>
            <a:r>
              <a:rPr lang="cs-CZ" b="1" dirty="0"/>
              <a:t>certifikačním (akreditačním) </a:t>
            </a:r>
            <a:r>
              <a:rPr lang="cs-CZ" dirty="0"/>
              <a:t>subjektem, provádějícím certifikaci (akreditaci) na základě mezinárodních smluv, norem či obdobných </a:t>
            </a:r>
            <a:r>
              <a:rPr lang="cs-CZ" dirty="0" smtClean="0"/>
              <a:t>dokumentů</a:t>
            </a:r>
            <a:endParaRPr lang="cs-CZ" dirty="0"/>
          </a:p>
          <a:p>
            <a:r>
              <a:rPr lang="cs-CZ" dirty="0"/>
              <a:t>Tento druh výsledku zahrnuje: </a:t>
            </a:r>
          </a:p>
          <a:p>
            <a:r>
              <a:rPr lang="cs-CZ" dirty="0"/>
              <a:t>a) </a:t>
            </a:r>
            <a:r>
              <a:rPr lang="cs-CZ" b="1" dirty="0" err="1"/>
              <a:t>N</a:t>
            </a:r>
            <a:r>
              <a:rPr lang="cs-CZ" b="1" baseline="-25000" dirty="0" err="1"/>
              <a:t>metS</a:t>
            </a:r>
            <a:r>
              <a:rPr lang="cs-CZ" dirty="0"/>
              <a:t> metodiky </a:t>
            </a:r>
            <a:r>
              <a:rPr lang="cs-CZ" b="1" dirty="0"/>
              <a:t>schválené příslušným orgánem státní správy</a:t>
            </a:r>
            <a:r>
              <a:rPr lang="cs-CZ" dirty="0"/>
              <a:t>, do jehož kompetence daná problematika spadá</a:t>
            </a:r>
            <a:r>
              <a:rPr lang="cs-CZ" dirty="0" smtClean="0"/>
              <a:t>; NOVĚ</a:t>
            </a:r>
            <a:endParaRPr lang="cs-CZ" dirty="0"/>
          </a:p>
          <a:p>
            <a:r>
              <a:rPr lang="cs-CZ" dirty="0"/>
              <a:t>b) </a:t>
            </a:r>
            <a:r>
              <a:rPr lang="cs-CZ" b="1" dirty="0" err="1"/>
              <a:t>N</a:t>
            </a:r>
            <a:r>
              <a:rPr lang="cs-CZ" b="1" baseline="-25000" dirty="0" err="1"/>
              <a:t>metC</a:t>
            </a:r>
            <a:r>
              <a:rPr lang="cs-CZ" dirty="0"/>
              <a:t> metodiky </a:t>
            </a:r>
            <a:r>
              <a:rPr lang="cs-CZ" b="1" dirty="0"/>
              <a:t>certifikované</a:t>
            </a:r>
            <a:r>
              <a:rPr lang="cs-CZ" dirty="0"/>
              <a:t> oprávněným orgánem; </a:t>
            </a:r>
          </a:p>
          <a:p>
            <a:r>
              <a:rPr lang="cs-CZ" dirty="0"/>
              <a:t>c) </a:t>
            </a:r>
            <a:r>
              <a:rPr lang="cs-CZ" b="1" dirty="0" err="1"/>
              <a:t>N</a:t>
            </a:r>
            <a:r>
              <a:rPr lang="cs-CZ" b="1" baseline="-25000" dirty="0" err="1"/>
              <a:t>metA</a:t>
            </a:r>
            <a:r>
              <a:rPr lang="cs-CZ" dirty="0"/>
              <a:t> metodiky a postupy </a:t>
            </a:r>
            <a:r>
              <a:rPr lang="cs-CZ" b="1" dirty="0"/>
              <a:t>akreditované</a:t>
            </a:r>
            <a:r>
              <a:rPr lang="cs-CZ" dirty="0"/>
              <a:t> oprávněným </a:t>
            </a:r>
            <a:r>
              <a:rPr lang="cs-CZ" dirty="0" smtClean="0"/>
              <a:t>orgánem NOVĚ</a:t>
            </a:r>
          </a:p>
          <a:p>
            <a:r>
              <a:rPr lang="cs-CZ" b="1" dirty="0"/>
              <a:t>Více viz Definice </a:t>
            </a:r>
            <a:r>
              <a:rPr lang="cs-CZ" b="1" dirty="0" smtClean="0"/>
              <a:t>str.12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468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druh výsledku </a:t>
            </a:r>
            <a:r>
              <a:rPr lang="cs-CZ" dirty="0" smtClean="0"/>
              <a:t>– </a:t>
            </a:r>
            <a:r>
              <a:rPr lang="cs-CZ" b="1" dirty="0" smtClean="0"/>
              <a:t>S</a:t>
            </a:r>
            <a:r>
              <a:rPr lang="cs-CZ" dirty="0" smtClean="0"/>
              <a:t> Specializovaná veřejná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Výsledek „Specializovaná veřejná databáze“ zahrnuje </a:t>
            </a:r>
            <a:r>
              <a:rPr lang="cs-CZ" b="1" dirty="0"/>
              <a:t>strukturované a veřejně přístupné údaje o původních výsledcích výzkumu a vývoje</a:t>
            </a:r>
            <a:r>
              <a:rPr lang="cs-CZ" dirty="0"/>
              <a:t>, členěné na základě realizovaného výzkumu a vývoje, který byl uskutečněn autorem nebo týmem, jehož byl autor členem. Umožnuje zpřístupňovat strukturované informace o jevu </a:t>
            </a:r>
            <a:r>
              <a:rPr lang="cs-CZ" b="1" dirty="0"/>
              <a:t>jako zdroji pro další výzkum či konečnému uživateli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Musí být schváleno kompetenčně příslušným orgánem, odkaz na výsledek, povinné doplnění č.j. </a:t>
            </a:r>
            <a:r>
              <a:rPr lang="cs-CZ" dirty="0" smtClean="0"/>
              <a:t>schvalujícího orgánu</a:t>
            </a:r>
            <a:endParaRPr lang="cs-CZ" dirty="0"/>
          </a:p>
          <a:p>
            <a:r>
              <a:rPr lang="cs-CZ" b="1" dirty="0"/>
              <a:t>Specializovanou veřejnou databází není:</a:t>
            </a:r>
            <a:endParaRPr lang="cs-CZ" dirty="0"/>
          </a:p>
          <a:p>
            <a:pPr lvl="0"/>
            <a:r>
              <a:rPr lang="cs-CZ" dirty="0"/>
              <a:t>výsledek, který nesplňuje podmínku veřejné dostupnosti (interní evidence a databáze, které slouží výlučně vlastníkovi výsledku);</a:t>
            </a:r>
          </a:p>
          <a:p>
            <a:pPr lvl="0"/>
            <a:r>
              <a:rPr lang="cs-CZ" dirty="0"/>
              <a:t>databáze obsahující známé nebo již veřejně přístupné údaje</a:t>
            </a:r>
            <a:r>
              <a:rPr lang="cs-CZ" dirty="0" smtClean="0"/>
              <a:t>.</a:t>
            </a:r>
          </a:p>
          <a:p>
            <a:r>
              <a:rPr lang="cs-CZ" b="1" dirty="0"/>
              <a:t>Více viz Definice </a:t>
            </a:r>
            <a:r>
              <a:rPr lang="cs-CZ" b="1" dirty="0" smtClean="0"/>
              <a:t>str.15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396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</a:t>
            </a:r>
            <a:r>
              <a:rPr lang="cs-CZ" dirty="0" smtClean="0"/>
              <a:t> Uspořádání výstavy – rozšíření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3" y="2116418"/>
            <a:ext cx="8946541" cy="4195481"/>
          </a:xfrm>
        </p:spPr>
        <p:txBody>
          <a:bodyPr/>
          <a:lstStyle/>
          <a:p>
            <a:r>
              <a:rPr lang="cs-CZ" dirty="0"/>
              <a:t>Zorganizování (uspořádání) výstavy je možné považovat za výsledek </a:t>
            </a:r>
            <a:r>
              <a:rPr lang="cs-CZ" dirty="0" err="1"/>
              <a:t>VaVaI</a:t>
            </a:r>
            <a:r>
              <a:rPr lang="cs-CZ" dirty="0"/>
              <a:t> </a:t>
            </a:r>
            <a:r>
              <a:rPr lang="cs-CZ" b="1" dirty="0"/>
              <a:t>pouze tehdy, je-li možné identifikovat přítomnost </a:t>
            </a:r>
            <a:r>
              <a:rPr lang="cs-CZ" b="1" dirty="0" err="1"/>
              <a:t>VaVaI</a:t>
            </a:r>
            <a:r>
              <a:rPr lang="cs-CZ" b="1" dirty="0"/>
              <a:t> v činnostech, na jejichž základě prezentované informace či skutečnosti vznikly</a:t>
            </a:r>
            <a:r>
              <a:rPr lang="cs-CZ" dirty="0"/>
              <a:t>.</a:t>
            </a:r>
            <a:r>
              <a:rPr lang="cs-CZ" b="1" dirty="0"/>
              <a:t> Výsledek realizoval původní výsledky výzkumu a vývoje</a:t>
            </a:r>
            <a:r>
              <a:rPr lang="cs-CZ" dirty="0"/>
              <a:t>, které byly uskutečněny autorem nebo týmem, jehož byl autor členem.</a:t>
            </a:r>
          </a:p>
          <a:p>
            <a:r>
              <a:rPr lang="cs-CZ" b="1" dirty="0"/>
              <a:t>Výsledkem druhu E není </a:t>
            </a:r>
            <a:endParaRPr lang="cs-CZ" dirty="0"/>
          </a:p>
          <a:p>
            <a:r>
              <a:rPr lang="cs-CZ" dirty="0"/>
              <a:t>výstava zaměřená obecně na dané téma, která nezahrnuje výsledky autora nebo týmu, jehož je autor členem, ale shrnuje široké poznatky v daném oboru nebo má např. výhradně osvětový charakter</a:t>
            </a:r>
            <a:r>
              <a:rPr lang="cs-CZ" dirty="0" smtClean="0"/>
              <a:t>.</a:t>
            </a:r>
          </a:p>
          <a:p>
            <a:r>
              <a:rPr lang="cs-CZ" b="1" dirty="0"/>
              <a:t>Více viz Definice </a:t>
            </a:r>
            <a:r>
              <a:rPr lang="cs-CZ" b="1" dirty="0" smtClean="0"/>
              <a:t>str.16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343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Ekrit</a:t>
            </a:r>
            <a:r>
              <a:rPr lang="cs-CZ" dirty="0" smtClean="0"/>
              <a:t> – Uspořádání výstavy </a:t>
            </a:r>
            <a:r>
              <a:rPr lang="cs-CZ" b="1" dirty="0" smtClean="0"/>
              <a:t>s kritickým katalogem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Výsledkem „výstava s kritickým katalogem“ se rozumí </a:t>
            </a:r>
            <a:r>
              <a:rPr lang="cs-CZ" b="1" dirty="0"/>
              <a:t>veřejná prezentace původních výsledků výzkumu a vývoje</a:t>
            </a:r>
            <a:r>
              <a:rPr lang="cs-CZ" dirty="0"/>
              <a:t>, které byly uskutečněny autorem nebo týmem, jehož byl autor členem. </a:t>
            </a:r>
            <a:r>
              <a:rPr lang="cs-CZ" b="1" dirty="0"/>
              <a:t>Kritérium/ kritéria pro jeho uznávání může dále stanovit poskytovatel podpory pro příslušnou výzkumnou aktivitu a nedílné součásti výsledků si mohou dále parametrizovat poskytovatelé podle svých potřeb.</a:t>
            </a:r>
          </a:p>
          <a:p>
            <a:r>
              <a:rPr lang="cs-CZ" dirty="0"/>
              <a:t>Podmínkou pro uznání výsledku „Výstava s kritickým katalogem“ je </a:t>
            </a:r>
            <a:r>
              <a:rPr lang="cs-CZ" b="1" dirty="0"/>
              <a:t>publikace kritického katalogu výstavy, který splňuje všechny náležitosti pro druh výsledku odborná kniha a jako takový byl uplatněn a schválen </a:t>
            </a:r>
            <a:r>
              <a:rPr lang="cs-CZ" dirty="0"/>
              <a:t>(nelze tedy uznat tento výsledek bez kritického katalogu – odborné knihy do doby, než je kritický katalog publikován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Výsledek </a:t>
            </a:r>
            <a:r>
              <a:rPr lang="cs-CZ" dirty="0" err="1" smtClean="0"/>
              <a:t>Ekrit</a:t>
            </a:r>
            <a:r>
              <a:rPr lang="cs-CZ" dirty="0" smtClean="0"/>
              <a:t> je tedy podmíněn evidencí kritického katalogu splňujícího náležitosti výsledku druhu B v </a:t>
            </a:r>
            <a:r>
              <a:rPr lang="cs-CZ" dirty="0" err="1" smtClean="0"/>
              <a:t>RIVu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686465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</a:t>
            </a:r>
            <a:r>
              <a:rPr lang="cs-CZ" dirty="0" smtClean="0"/>
              <a:t> – Uspořádání konference – rozšíření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Zorganizování (uspořádání) konference, semináře nebo sympozia může být považováno za výsledek </a:t>
            </a:r>
            <a:r>
              <a:rPr lang="cs-CZ" dirty="0" err="1"/>
              <a:t>VaVaI</a:t>
            </a:r>
            <a:r>
              <a:rPr lang="cs-CZ" dirty="0"/>
              <a:t> </a:t>
            </a:r>
            <a:r>
              <a:rPr lang="cs-CZ" b="1" dirty="0"/>
              <a:t>pouze tehdy, je-li kromě pěti základních kritérií pro identifikaci činností ve </a:t>
            </a:r>
            <a:r>
              <a:rPr lang="cs-CZ" b="1" dirty="0" err="1"/>
              <a:t>VaVaI</a:t>
            </a:r>
            <a:r>
              <a:rPr lang="cs-CZ" b="1" dirty="0"/>
              <a:t>, na jejichž základě prezentované informace vznikly, splněna některá z dodatečných podmínek stanovených manuálem Frascati v části 2. </a:t>
            </a:r>
          </a:p>
          <a:p>
            <a:r>
              <a:rPr lang="cs-CZ" b="1" dirty="0"/>
              <a:t>Součástí konference musí být veřejné prezentace původních výsledků</a:t>
            </a:r>
            <a:r>
              <a:rPr lang="cs-CZ" dirty="0"/>
              <a:t> výzkumu a vývoje, které byly uskutečněny autorem nebo týmem, jehož byl autor členem. </a:t>
            </a:r>
            <a:endParaRPr lang="cs-CZ" dirty="0" smtClean="0"/>
          </a:p>
          <a:p>
            <a:r>
              <a:rPr lang="cs-CZ" b="1" dirty="0"/>
              <a:t>Více viz Definice </a:t>
            </a:r>
            <a:r>
              <a:rPr lang="cs-CZ" b="1" dirty="0" smtClean="0"/>
              <a:t>str.16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222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W</a:t>
            </a:r>
            <a:r>
              <a:rPr lang="cs-CZ" dirty="0" smtClean="0"/>
              <a:t> – uspořádání workshopu – rozšíření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Zorganizování (uspořádání) workshopu může být považováno za výsledek </a:t>
            </a:r>
            <a:r>
              <a:rPr lang="cs-CZ" dirty="0" err="1"/>
              <a:t>VaVaI</a:t>
            </a:r>
            <a:r>
              <a:rPr lang="cs-CZ" dirty="0"/>
              <a:t> </a:t>
            </a:r>
            <a:r>
              <a:rPr lang="cs-CZ" b="1" dirty="0"/>
              <a:t>pouze tehdy, je-li kromě pěti základních kritérií pro identifikaci činností ve </a:t>
            </a:r>
            <a:r>
              <a:rPr lang="cs-CZ" b="1" dirty="0" err="1"/>
              <a:t>VaVaI</a:t>
            </a:r>
            <a:r>
              <a:rPr lang="cs-CZ" b="1" dirty="0"/>
              <a:t>, na jejichž základě prezentované informace vznikly, splněna některá z dodatečných podmínek stanovených manuálem </a:t>
            </a:r>
            <a:r>
              <a:rPr lang="cs-CZ" b="1" dirty="0" smtClean="0"/>
              <a:t>Frascati </a:t>
            </a:r>
            <a:r>
              <a:rPr lang="cs-CZ" b="1" dirty="0"/>
              <a:t>v části 2.</a:t>
            </a:r>
          </a:p>
          <a:p>
            <a:r>
              <a:rPr lang="cs-CZ" b="1" dirty="0"/>
              <a:t>Součástí workshopu musí být veřejné prezentace původních výsledků </a:t>
            </a:r>
            <a:r>
              <a:rPr lang="cs-CZ" dirty="0"/>
              <a:t>výzkumu a vývoje, které byly uskutečněny autorem nebo týmem, jehož byl autor členem</a:t>
            </a:r>
          </a:p>
        </p:txBody>
      </p:sp>
    </p:spTree>
    <p:extLst>
      <p:ext uri="{BB962C8B-B14F-4D97-AF65-F5344CB8AC3E}">
        <p14:creationId xmlns:p14="http://schemas.microsoft.com/office/powerpoint/2010/main" val="74454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</a:t>
            </a:r>
            <a:r>
              <a:rPr lang="cs-CZ" dirty="0" smtClean="0"/>
              <a:t> – ostatní výsledky – rozšíření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„Ostatní výsledky“ jsou takové výsledky, které nesplňují kritéria pro výše uvedené, přesně definované druhy výsledků. Výsledek realizoval </a:t>
            </a:r>
            <a:r>
              <a:rPr lang="cs-CZ" b="1" dirty="0"/>
              <a:t>původní výsledky, které vznikly činnostmi splňujícími požadavky manuálu Frascati na činnosti ve </a:t>
            </a:r>
            <a:r>
              <a:rPr lang="cs-CZ" b="1" dirty="0" err="1"/>
              <a:t>VaVaI</a:t>
            </a:r>
            <a:r>
              <a:rPr lang="cs-CZ" b="1" dirty="0"/>
              <a:t> </a:t>
            </a:r>
            <a:r>
              <a:rPr lang="cs-CZ" dirty="0"/>
              <a:t>a které byly uskutečněny autorem nebo týmem, jehož byl autor členem.</a:t>
            </a:r>
          </a:p>
          <a:p>
            <a:r>
              <a:rPr lang="cs-CZ" dirty="0"/>
              <a:t>Jako „ostatní výsledky“ lze vykazovat </a:t>
            </a:r>
            <a:r>
              <a:rPr lang="cs-CZ" b="1" dirty="0"/>
              <a:t>také takové výsledky výzkumu a vývoje, které byly formálně (parametricky) vymezeny poskytovatelem podpory pro příslušnou výzkumnou aktivitu</a:t>
            </a:r>
            <a:r>
              <a:rPr lang="cs-CZ" dirty="0"/>
              <a:t>. Např. výsledky „Výstup uměleckého výzkumu“.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 Definicích jsou pochopitelně i jiné výsledky, které se na </a:t>
            </a:r>
            <a:r>
              <a:rPr lang="cs-CZ" dirty="0" err="1" smtClean="0"/>
              <a:t>PedF</a:t>
            </a:r>
            <a:r>
              <a:rPr lang="cs-CZ" dirty="0" smtClean="0"/>
              <a:t> nevyskytují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38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</a:t>
            </a:r>
            <a:r>
              <a:rPr lang="cs-CZ" dirty="0"/>
              <a:t>ověřitelnosti </a:t>
            </a:r>
            <a:r>
              <a:rPr lang="cs-CZ" dirty="0" smtClean="0"/>
              <a:t>→ nezapomínat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Doplnit </a:t>
            </a:r>
            <a:r>
              <a:rPr lang="cs-CZ" dirty="0" err="1" smtClean="0"/>
              <a:t>WoS</a:t>
            </a:r>
            <a:r>
              <a:rPr lang="cs-CZ" dirty="0" smtClean="0"/>
              <a:t> ID či EID, DOI, </a:t>
            </a:r>
            <a:r>
              <a:rPr lang="cs-CZ" dirty="0" err="1" smtClean="0"/>
              <a:t>hyperlink</a:t>
            </a:r>
            <a:endParaRPr lang="cs-CZ" dirty="0" smtClean="0"/>
          </a:p>
          <a:p>
            <a:r>
              <a:rPr lang="cs-CZ" dirty="0" smtClean="0"/>
              <a:t>Česká kniha musí být v NK, musí mít ISBN</a:t>
            </a:r>
          </a:p>
          <a:p>
            <a:r>
              <a:rPr lang="cs-CZ" dirty="0" err="1" smtClean="0"/>
              <a:t>Zahr</a:t>
            </a:r>
            <a:r>
              <a:rPr lang="cs-CZ" dirty="0" smtClean="0"/>
              <a:t>. publikace musí být evidovány v mezinárodně uznávaném katalogu nebo mít DOI či link u dokumentů v modu OA</a:t>
            </a:r>
          </a:p>
          <a:p>
            <a:endParaRPr lang="cs-CZ" dirty="0" smtClean="0"/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POZOR - nová </a:t>
            </a:r>
            <a:r>
              <a:rPr lang="cs-CZ" dirty="0"/>
              <a:t>kritéria ověřitelnosti u V – souhrnná výzkumná zpráva</a:t>
            </a:r>
          </a:p>
          <a:p>
            <a:r>
              <a:rPr lang="cs-CZ" dirty="0" smtClean="0"/>
              <a:t>také </a:t>
            </a:r>
            <a:r>
              <a:rPr lang="cs-CZ" dirty="0"/>
              <a:t>E, </a:t>
            </a:r>
            <a:r>
              <a:rPr lang="cs-CZ" dirty="0" err="1"/>
              <a:t>Ekrit</a:t>
            </a:r>
            <a:r>
              <a:rPr lang="cs-CZ" dirty="0"/>
              <a:t>, M, W, O </a:t>
            </a:r>
            <a:r>
              <a:rPr lang="cs-CZ" b="1" dirty="0"/>
              <a:t>mají kritéria </a:t>
            </a:r>
            <a:r>
              <a:rPr lang="cs-CZ" b="1" dirty="0" smtClean="0"/>
              <a:t>ověřitelnosti ! </a:t>
            </a:r>
            <a:r>
              <a:rPr lang="cs-CZ" dirty="0" smtClean="0"/>
              <a:t>(nové Definice </a:t>
            </a:r>
            <a:r>
              <a:rPr lang="cs-CZ" dirty="0"/>
              <a:t>str. 24-25) – </a:t>
            </a:r>
            <a:r>
              <a:rPr lang="cs-CZ" b="1" dirty="0"/>
              <a:t>vědecký přínos</a:t>
            </a:r>
          </a:p>
          <a:p>
            <a:r>
              <a:rPr lang="cs-CZ" b="1" dirty="0"/>
              <a:t>Více viz Definice </a:t>
            </a:r>
            <a:r>
              <a:rPr lang="cs-CZ" b="1" dirty="0" smtClean="0"/>
              <a:t>od str.18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662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Nezapomínat také: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Vyplňování a kontrola </a:t>
            </a:r>
            <a:r>
              <a:rPr lang="cs-CZ" dirty="0"/>
              <a:t>oborů </a:t>
            </a:r>
            <a:r>
              <a:rPr lang="cs-CZ" b="1" dirty="0"/>
              <a:t>klasifikace UK </a:t>
            </a:r>
            <a:r>
              <a:rPr lang="cs-CZ" dirty="0"/>
              <a:t>v záznamech v OBD </a:t>
            </a:r>
            <a:r>
              <a:rPr lang="cs-CZ" dirty="0" smtClean="0"/>
              <a:t>! (Zrušena povinnost vyplňovat </a:t>
            </a:r>
            <a:r>
              <a:rPr lang="cs-CZ" dirty="0"/>
              <a:t>pole Starý obor podle </a:t>
            </a:r>
            <a:r>
              <a:rPr lang="cs-CZ" dirty="0" smtClean="0"/>
              <a:t>RIV)</a:t>
            </a:r>
            <a:endParaRPr lang="cs-CZ" dirty="0"/>
          </a:p>
          <a:p>
            <a:r>
              <a:rPr lang="cs-CZ" dirty="0" smtClean="0"/>
              <a:t>Autoři z </a:t>
            </a:r>
            <a:r>
              <a:rPr lang="cs-CZ" dirty="0" err="1" smtClean="0"/>
              <a:t>PedF</a:t>
            </a:r>
            <a:r>
              <a:rPr lang="cs-CZ" dirty="0" smtClean="0"/>
              <a:t> by se měli zajímat o to, zda jsou spoluautory z jiných fakult zadáni do záznamů svých výsledků jako spoluautoři z číselníku</a:t>
            </a:r>
          </a:p>
          <a:p>
            <a:r>
              <a:rPr lang="cs-CZ" b="1" dirty="0" smtClean="0"/>
              <a:t>OBD je evidence publikační činnosti UK, proto, prosím, připomínejte autorům, aby vkládali do databáze výsledky o všech výsledcích, tj. i těch, které nejdou do RIV  </a:t>
            </a:r>
          </a:p>
          <a:p>
            <a:r>
              <a:rPr lang="cs-CZ" b="1" dirty="0" smtClean="0"/>
              <a:t>Do RIV by měly být zadávány výsledky projektů a programů, institucionální podpory </a:t>
            </a:r>
            <a:endParaRPr lang="cs-CZ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12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Průběh implementace ID ORCID</a:t>
            </a:r>
            <a:br>
              <a:rPr lang="cs-CZ" dirty="0" smtClean="0"/>
            </a:br>
            <a:r>
              <a:rPr lang="cs-CZ" dirty="0" smtClean="0"/>
              <a:t>dle </a:t>
            </a:r>
            <a:r>
              <a:rPr lang="cs-CZ" sz="3600" dirty="0" smtClean="0"/>
              <a:t>OR </a:t>
            </a:r>
            <a:r>
              <a:rPr lang="cs-CZ" sz="3600" dirty="0"/>
              <a:t>č. 28/2016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Téměř všichni stávající aktivní </a:t>
            </a:r>
            <a:r>
              <a:rPr lang="cs-CZ" dirty="0" err="1" smtClean="0"/>
              <a:t>akademiční</a:t>
            </a:r>
            <a:r>
              <a:rPr lang="cs-CZ" dirty="0" smtClean="0"/>
              <a:t> pracovníci a PhD. studenti si zřídili ID ORCID</a:t>
            </a:r>
          </a:p>
          <a:p>
            <a:r>
              <a:rPr lang="cs-CZ" dirty="0" smtClean="0"/>
              <a:t>ID ORCID doplněna do </a:t>
            </a:r>
            <a:r>
              <a:rPr lang="cs-CZ" dirty="0" err="1" smtClean="0"/>
              <a:t>WhoisNT</a:t>
            </a:r>
            <a:endParaRPr lang="cs-CZ" dirty="0" smtClean="0"/>
          </a:p>
          <a:p>
            <a:r>
              <a:rPr lang="cs-CZ" dirty="0" smtClean="0"/>
              <a:t>Postupně generovány do OBD – dále pravidelně 1x ¼ roku aktualizace</a:t>
            </a:r>
          </a:p>
          <a:p>
            <a:r>
              <a:rPr lang="cs-CZ" dirty="0" smtClean="0"/>
              <a:t>Možnost příp. kontroly u záznamu v OBD</a:t>
            </a:r>
          </a:p>
          <a:p>
            <a:r>
              <a:rPr lang="cs-CZ" dirty="0" smtClean="0"/>
              <a:t>Export/import záznamů z OBD do ORCID konta</a:t>
            </a:r>
          </a:p>
          <a:p>
            <a:r>
              <a:rPr lang="cs-CZ" dirty="0" smtClean="0"/>
              <a:t>Dále je třeba:</a:t>
            </a:r>
            <a:endParaRPr lang="cs-CZ" dirty="0"/>
          </a:p>
          <a:p>
            <a:r>
              <a:rPr lang="cs-CZ" dirty="0" smtClean="0"/>
              <a:t>propojit </a:t>
            </a:r>
            <a:r>
              <a:rPr lang="cs-CZ" dirty="0" err="1" smtClean="0"/>
              <a:t>ResearcherID</a:t>
            </a:r>
            <a:r>
              <a:rPr lang="cs-CZ" dirty="0" smtClean="0"/>
              <a:t> a </a:t>
            </a:r>
            <a:r>
              <a:rPr lang="cs-CZ" dirty="0" err="1" smtClean="0"/>
              <a:t>Author</a:t>
            </a:r>
            <a:r>
              <a:rPr lang="cs-CZ" dirty="0" smtClean="0"/>
              <a:t> ID </a:t>
            </a:r>
            <a:r>
              <a:rPr lang="cs-CZ" dirty="0" err="1" smtClean="0"/>
              <a:t>Scopus</a:t>
            </a:r>
            <a:r>
              <a:rPr lang="cs-CZ" dirty="0" smtClean="0"/>
              <a:t> s ID ORCID</a:t>
            </a:r>
          </a:p>
          <a:p>
            <a:r>
              <a:rPr lang="cs-CZ" dirty="0" smtClean="0"/>
              <a:t>pravidelně </a:t>
            </a:r>
            <a:r>
              <a:rPr lang="cs-CZ" dirty="0"/>
              <a:t>aktualizovat ORCID </a:t>
            </a:r>
            <a:r>
              <a:rPr lang="cs-CZ" dirty="0" smtClean="0"/>
              <a:t>profil </a:t>
            </a:r>
            <a:r>
              <a:rPr lang="cs-CZ" dirty="0"/>
              <a:t>(včetně aktualizace přiřazení nových publikací </a:t>
            </a:r>
            <a:r>
              <a:rPr lang="cs-CZ" dirty="0" err="1"/>
              <a:t>ResearcherID</a:t>
            </a:r>
            <a:r>
              <a:rPr lang="cs-CZ" dirty="0"/>
              <a:t> a </a:t>
            </a:r>
            <a:r>
              <a:rPr lang="cs-CZ" dirty="0" err="1"/>
              <a:t>Scopus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/>
              <a:t> ID)</a:t>
            </a:r>
          </a:p>
          <a:p>
            <a:r>
              <a:rPr lang="cs-CZ" dirty="0" smtClean="0"/>
              <a:t>uvádět </a:t>
            </a:r>
            <a:r>
              <a:rPr lang="cs-CZ" dirty="0"/>
              <a:t>ORCID ID u všech </a:t>
            </a:r>
            <a:r>
              <a:rPr lang="cs-CZ" dirty="0" smtClean="0"/>
              <a:t>publikací  </a:t>
            </a:r>
            <a:endParaRPr lang="cs-CZ" dirty="0"/>
          </a:p>
          <a:p>
            <a:r>
              <a:rPr lang="cs-CZ" dirty="0" smtClean="0"/>
              <a:t>uvádět </a:t>
            </a:r>
            <a:r>
              <a:rPr lang="cs-CZ" dirty="0"/>
              <a:t>u všech ID a všech publikaci anglickou variantu afiliace dle </a:t>
            </a:r>
            <a:r>
              <a:rPr lang="cs-CZ" dirty="0">
                <a:hlinkClick r:id="rId2"/>
              </a:rPr>
              <a:t>přílohy č. 2 OR 18/2012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04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Hodnocení RIV16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346200"/>
            <a:ext cx="8946541" cy="4902199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hlinkClick r:id="rId2"/>
              </a:rPr>
              <a:t>Zveřejněna schválená tabulka H16</a:t>
            </a:r>
            <a:endParaRPr lang="cs-CZ" dirty="0" smtClean="0"/>
          </a:p>
          <a:p>
            <a:r>
              <a:rPr lang="cs-CZ" dirty="0" smtClean="0"/>
              <a:t>ÚV zařadila i výsledky sporně hodnocené (0) v H15</a:t>
            </a:r>
          </a:p>
          <a:p>
            <a:r>
              <a:rPr lang="cs-CZ" b="1" dirty="0" smtClean="0"/>
              <a:t>… ale nové nesrovnalosti v H16</a:t>
            </a:r>
          </a:p>
          <a:p>
            <a:r>
              <a:rPr lang="cs-CZ" dirty="0" smtClean="0"/>
              <a:t>Několik výsledků </a:t>
            </a:r>
            <a:r>
              <a:rPr lang="cs-CZ" dirty="0" err="1" smtClean="0"/>
              <a:t>Jrec</a:t>
            </a:r>
            <a:r>
              <a:rPr lang="cs-CZ" dirty="0"/>
              <a:t>, které měly ještě v H15 body, v H16 mají </a:t>
            </a:r>
            <a:r>
              <a:rPr lang="cs-CZ" dirty="0" smtClean="0"/>
              <a:t>nulu</a:t>
            </a:r>
          </a:p>
          <a:p>
            <a:r>
              <a:rPr lang="cs-CZ" dirty="0" smtClean="0"/>
              <a:t>Několik výsledků </a:t>
            </a:r>
            <a:r>
              <a:rPr lang="cs-CZ" dirty="0"/>
              <a:t>z H16 (rok uplatnění 2015), které jsou </a:t>
            </a:r>
            <a:r>
              <a:rPr lang="cs-CZ" dirty="0" err="1"/>
              <a:t>Jrec</a:t>
            </a:r>
            <a:r>
              <a:rPr lang="cs-CZ" dirty="0"/>
              <a:t> a </a:t>
            </a:r>
            <a:r>
              <a:rPr lang="cs-CZ" dirty="0" smtClean="0"/>
              <a:t>jsou </a:t>
            </a:r>
            <a:r>
              <a:rPr lang="cs-CZ" dirty="0"/>
              <a:t>zdrojové časopisy v Seznamu </a:t>
            </a:r>
            <a:r>
              <a:rPr lang="cs-CZ" dirty="0" err="1"/>
              <a:t>rec.periodik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K nesrovnalostem bychom měli dostat vysvětlení z ÚV</a:t>
            </a:r>
          </a:p>
          <a:p>
            <a:endParaRPr lang="cs-CZ" dirty="0" smtClean="0"/>
          </a:p>
          <a:p>
            <a:r>
              <a:rPr lang="cs-CZ" dirty="0" smtClean="0"/>
              <a:t>Vyřazené výsledky z H16 – 37 výsledků</a:t>
            </a:r>
          </a:p>
          <a:p>
            <a:r>
              <a:rPr lang="cs-CZ" dirty="0"/>
              <a:t>Bude vytvořena již tradiční  interaktivní tabulka H16 výsledků z </a:t>
            </a:r>
            <a:r>
              <a:rPr lang="cs-CZ" dirty="0" err="1"/>
              <a:t>PedF</a:t>
            </a:r>
            <a:r>
              <a:rPr lang="cs-CZ" dirty="0"/>
              <a:t> 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4000" dirty="0" smtClean="0"/>
              <a:t>              Hodnocení RIV17 zatím probíhá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66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Noví </a:t>
            </a:r>
            <a:r>
              <a:rPr lang="cs-CZ" dirty="0"/>
              <a:t>členové Akademické obce do 2 měsíců od nástupu či přijetí ke studiu </a:t>
            </a:r>
            <a:r>
              <a:rPr lang="cs-CZ" dirty="0" smtClean="0"/>
              <a:t>nahlásí svůj ORCID ID </a:t>
            </a:r>
            <a:r>
              <a:rPr lang="cs-CZ" dirty="0" err="1" smtClean="0"/>
              <a:t>kat.správci</a:t>
            </a:r>
            <a:r>
              <a:rPr lang="cs-CZ" dirty="0" smtClean="0"/>
              <a:t> nebo si ho zřídí a nahlásí</a:t>
            </a:r>
          </a:p>
          <a:p>
            <a:r>
              <a:rPr lang="cs-CZ" dirty="0" smtClean="0"/>
              <a:t>Pro jednu osobu existuje vždy pouze jeden ORCID ID, víc afiliací se řeší přidáním afiliace (kolonka </a:t>
            </a:r>
            <a:r>
              <a:rPr lang="cs-CZ" dirty="0" err="1" smtClean="0"/>
              <a:t>Empolyment</a:t>
            </a:r>
            <a:r>
              <a:rPr lang="cs-CZ" dirty="0" smtClean="0"/>
              <a:t>/Zaměstnání - </a:t>
            </a:r>
            <a:r>
              <a:rPr lang="cs-CZ" dirty="0" err="1" smtClean="0"/>
              <a:t>Add</a:t>
            </a:r>
            <a:r>
              <a:rPr lang="cs-CZ" dirty="0" smtClean="0"/>
              <a:t> </a:t>
            </a:r>
            <a:r>
              <a:rPr lang="cs-CZ" dirty="0" err="1" smtClean="0"/>
              <a:t>Employment</a:t>
            </a:r>
            <a:r>
              <a:rPr lang="cs-CZ" dirty="0" smtClean="0"/>
              <a:t>/Přidat zaměstnání – </a:t>
            </a:r>
            <a:r>
              <a:rPr lang="cs-CZ" dirty="0" err="1" smtClean="0"/>
              <a:t>Add</a:t>
            </a:r>
            <a:r>
              <a:rPr lang="cs-CZ" dirty="0" smtClean="0"/>
              <a:t> </a:t>
            </a:r>
            <a:r>
              <a:rPr lang="cs-CZ" dirty="0" err="1" smtClean="0"/>
              <a:t>manually</a:t>
            </a:r>
            <a:r>
              <a:rPr lang="cs-CZ" dirty="0" smtClean="0"/>
              <a:t>/Přidat ručně)</a:t>
            </a:r>
          </a:p>
          <a:p>
            <a:r>
              <a:rPr lang="cs-CZ" dirty="0" smtClean="0"/>
              <a:t>ID jsou i nadále shromažďovány </a:t>
            </a:r>
            <a:r>
              <a:rPr lang="cs-CZ" dirty="0"/>
              <a:t>(prostřednictvím </a:t>
            </a:r>
            <a:r>
              <a:rPr lang="cs-CZ" dirty="0" err="1"/>
              <a:t>katederních</a:t>
            </a:r>
            <a:r>
              <a:rPr lang="cs-CZ" dirty="0"/>
              <a:t> správců OBD</a:t>
            </a:r>
            <a:r>
              <a:rPr lang="cs-CZ" dirty="0" smtClean="0"/>
              <a:t>) v tabulce</a:t>
            </a:r>
            <a:endParaRPr lang="cs-CZ" dirty="0"/>
          </a:p>
          <a:p>
            <a:r>
              <a:rPr lang="cs-CZ" dirty="0"/>
              <a:t>Návody pro zřízení ID ORCID a propojení s dalšími ID </a:t>
            </a:r>
            <a:r>
              <a:rPr lang="cs-CZ" dirty="0">
                <a:hlinkClick r:id="rId2"/>
              </a:rPr>
              <a:t>viz ÚKUK</a:t>
            </a:r>
            <a:r>
              <a:rPr lang="cs-CZ" dirty="0"/>
              <a:t> </a:t>
            </a:r>
          </a:p>
          <a:p>
            <a:r>
              <a:rPr lang="cs-CZ" dirty="0"/>
              <a:t>Pracovní skupina pro metodickou </a:t>
            </a:r>
            <a:r>
              <a:rPr lang="cs-CZ" dirty="0" smtClean="0"/>
              <a:t>pomoc pod vedením fakultní koordinátorky </a:t>
            </a:r>
            <a:r>
              <a:rPr lang="cs-CZ" dirty="0" err="1" smtClean="0"/>
              <a:t>J.Bílkové</a:t>
            </a:r>
            <a:r>
              <a:rPr lang="cs-CZ" dirty="0" smtClean="0"/>
              <a:t>, Knihovna </a:t>
            </a:r>
            <a:r>
              <a:rPr lang="cs-CZ" dirty="0" err="1" smtClean="0"/>
              <a:t>PedF</a:t>
            </a:r>
            <a:endParaRPr lang="cs-CZ" dirty="0" smtClean="0"/>
          </a:p>
          <a:p>
            <a:r>
              <a:rPr lang="cs-CZ" dirty="0" smtClean="0"/>
              <a:t>Zatím vyplnění ORCID ID v RIV nepovinné, v příštích letech povinné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7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Užitečné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Vyzkum.cz</a:t>
            </a:r>
            <a:r>
              <a:rPr lang="cs-CZ" dirty="0" smtClean="0"/>
              <a:t> – </a:t>
            </a:r>
            <a:r>
              <a:rPr lang="cs-CZ" dirty="0" smtClean="0">
                <a:hlinkClick r:id="rId2"/>
              </a:rPr>
              <a:t>Hodnocení </a:t>
            </a:r>
            <a:r>
              <a:rPr lang="cs-CZ" dirty="0" err="1" smtClean="0">
                <a:hlinkClick r:id="rId2"/>
              </a:rPr>
              <a:t>VaVai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IS </a:t>
            </a:r>
            <a:r>
              <a:rPr lang="cs-CZ" dirty="0" err="1" smtClean="0">
                <a:hlinkClick r:id="rId3"/>
              </a:rPr>
              <a:t>VaVaI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Frascati </a:t>
            </a:r>
            <a:r>
              <a:rPr lang="cs-CZ" dirty="0" err="1" smtClean="0">
                <a:hlinkClick r:id="rId4"/>
              </a:rPr>
              <a:t>Manual</a:t>
            </a:r>
            <a:r>
              <a:rPr lang="cs-CZ" dirty="0" smtClean="0">
                <a:hlinkClick r:id="rId4"/>
              </a:rPr>
              <a:t>, OECD</a:t>
            </a:r>
          </a:p>
          <a:p>
            <a:r>
              <a:rPr lang="cs-CZ" dirty="0" smtClean="0">
                <a:hlinkClick r:id="rId5"/>
              </a:rPr>
              <a:t>OR </a:t>
            </a:r>
            <a:r>
              <a:rPr lang="cs-CZ" dirty="0">
                <a:hlinkClick r:id="rId5"/>
              </a:rPr>
              <a:t>č. 28/2016</a:t>
            </a:r>
            <a:r>
              <a:rPr lang="cs-CZ" dirty="0" smtClean="0">
                <a:hlinkClick r:id="rId5"/>
              </a:rPr>
              <a:t> 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Knihovna </a:t>
            </a:r>
            <a:r>
              <a:rPr lang="cs-CZ" dirty="0" err="1" smtClean="0">
                <a:hlinkClick r:id="rId6"/>
              </a:rPr>
              <a:t>PedF</a:t>
            </a:r>
            <a:r>
              <a:rPr lang="cs-CZ" dirty="0" smtClean="0">
                <a:hlinkClick r:id="rId6"/>
              </a:rPr>
              <a:t> – Publikační činnost</a:t>
            </a:r>
            <a:r>
              <a:rPr lang="cs-CZ" dirty="0" smtClean="0"/>
              <a:t> – nové definice, Metodika 17+</a:t>
            </a:r>
          </a:p>
          <a:p>
            <a:r>
              <a:rPr lang="cs-CZ" dirty="0" smtClean="0">
                <a:hlinkClick r:id="rId7"/>
              </a:rPr>
              <a:t>Minulá prezentace - detailnost kontroly v OBD</a:t>
            </a:r>
            <a:endParaRPr lang="cs-CZ" dirty="0" smtClean="0"/>
          </a:p>
          <a:p>
            <a:r>
              <a:rPr lang="cs-CZ" dirty="0">
                <a:hlinkClick r:id="rId8"/>
              </a:rPr>
              <a:t>E-mail: blanka.vorlickova@pedf.cuni.cz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6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použitých zkratek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371600"/>
            <a:ext cx="8946541" cy="487679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VO – Výzkumná organizace</a:t>
            </a:r>
            <a:endParaRPr lang="cs-CZ" dirty="0"/>
          </a:p>
          <a:p>
            <a:r>
              <a:rPr lang="cs-CZ" dirty="0" smtClean="0"/>
              <a:t>RVVI – Rada vlády pro vědu a inovace</a:t>
            </a:r>
            <a:endParaRPr lang="cs-CZ" dirty="0"/>
          </a:p>
          <a:p>
            <a:r>
              <a:rPr lang="cs-CZ" dirty="0" smtClean="0"/>
              <a:t>MSMT – Ministerstvo školství a tělovýchovy</a:t>
            </a:r>
            <a:endParaRPr lang="cs-CZ" dirty="0"/>
          </a:p>
          <a:p>
            <a:r>
              <a:rPr lang="cs-CZ" dirty="0" smtClean="0"/>
              <a:t>OECD - </a:t>
            </a:r>
            <a:r>
              <a:rPr lang="en-US" dirty="0"/>
              <a:t>The </a:t>
            </a:r>
            <a:r>
              <a:rPr lang="en-US" dirty="0" err="1"/>
              <a:t>Organisation</a:t>
            </a:r>
            <a:r>
              <a:rPr lang="en-US" dirty="0"/>
              <a:t> for Economic Co-operation and Development </a:t>
            </a:r>
          </a:p>
          <a:p>
            <a:pPr lvl="0"/>
            <a:r>
              <a:rPr lang="cs-CZ" dirty="0" smtClean="0"/>
              <a:t>NAÚ – Národní akreditační úřad</a:t>
            </a:r>
            <a:endParaRPr lang="cs-CZ" dirty="0"/>
          </a:p>
          <a:p>
            <a:r>
              <a:rPr lang="cs-CZ" dirty="0" smtClean="0"/>
              <a:t>OA -  Open Access</a:t>
            </a:r>
            <a:endParaRPr lang="cs-CZ" dirty="0"/>
          </a:p>
          <a:p>
            <a:r>
              <a:rPr lang="cs-CZ" dirty="0" smtClean="0"/>
              <a:t>ERC –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Council</a:t>
            </a:r>
            <a:endParaRPr lang="cs-CZ" dirty="0"/>
          </a:p>
          <a:p>
            <a:r>
              <a:rPr lang="cs-CZ" dirty="0" smtClean="0"/>
              <a:t>IAB – International </a:t>
            </a:r>
            <a:r>
              <a:rPr lang="cs-CZ" dirty="0" err="1" smtClean="0"/>
              <a:t>Advisory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endParaRPr lang="cs-CZ" dirty="0"/>
          </a:p>
          <a:p>
            <a:pPr lvl="0"/>
            <a:r>
              <a:rPr lang="cs-CZ" dirty="0" smtClean="0"/>
              <a:t>PV – Povinný výtisk</a:t>
            </a:r>
          </a:p>
          <a:p>
            <a:pPr lvl="0"/>
            <a:r>
              <a:rPr lang="cs-CZ" dirty="0" smtClean="0"/>
              <a:t>NKP – Národní knihovna ČR</a:t>
            </a:r>
            <a:endParaRPr lang="cs-CZ" dirty="0"/>
          </a:p>
          <a:p>
            <a:r>
              <a:rPr lang="cs-CZ" dirty="0" smtClean="0"/>
              <a:t>DOI – Digital </a:t>
            </a:r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Identificator</a:t>
            </a:r>
            <a:endParaRPr lang="cs-CZ" dirty="0"/>
          </a:p>
          <a:p>
            <a:pPr lvl="0"/>
            <a:r>
              <a:rPr lang="cs-CZ" dirty="0" smtClean="0"/>
              <a:t>MVS – Meziknihovní výpůjční služba</a:t>
            </a:r>
            <a:endParaRPr lang="cs-CZ" dirty="0"/>
          </a:p>
          <a:p>
            <a:r>
              <a:rPr lang="cs-CZ" dirty="0" err="1" smtClean="0"/>
              <a:t>VaVaI</a:t>
            </a:r>
            <a:r>
              <a:rPr lang="cs-CZ" dirty="0" smtClean="0"/>
              <a:t> – Vývoj, výzkum a inovace</a:t>
            </a:r>
            <a:endParaRPr lang="cs-CZ" dirty="0"/>
          </a:p>
          <a:p>
            <a:pPr lvl="0"/>
            <a:r>
              <a:rPr lang="cs-CZ" dirty="0" err="1"/>
              <a:t>WoSID</a:t>
            </a:r>
            <a:r>
              <a:rPr lang="cs-CZ" dirty="0"/>
              <a:t> </a:t>
            </a:r>
            <a:r>
              <a:rPr lang="cs-CZ" dirty="0" smtClean="0"/>
              <a:t>– identifikátor Web </a:t>
            </a:r>
            <a:r>
              <a:rPr lang="cs-CZ" dirty="0" err="1" smtClean="0"/>
              <a:t>of</a:t>
            </a:r>
            <a:r>
              <a:rPr lang="cs-CZ" dirty="0" smtClean="0"/>
              <a:t> Science</a:t>
            </a:r>
          </a:p>
          <a:p>
            <a:pPr lvl="0"/>
            <a:r>
              <a:rPr lang="cs-CZ" dirty="0" smtClean="0"/>
              <a:t>EID – identifikátor </a:t>
            </a:r>
            <a:r>
              <a:rPr lang="cs-CZ" dirty="0" err="1" smtClean="0"/>
              <a:t>Scopus</a:t>
            </a:r>
            <a:endParaRPr lang="cs-CZ" dirty="0"/>
          </a:p>
          <a:p>
            <a:r>
              <a:rPr lang="cs-CZ" dirty="0" smtClean="0"/>
              <a:t>ÚKUK – Ústřední knihovna UK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8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/>
              </a:rPr>
              <a:t>Metodika 17+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3" y="2116418"/>
            <a:ext cx="8946541" cy="4195481"/>
          </a:xfrm>
        </p:spPr>
        <p:txBody>
          <a:bodyPr/>
          <a:lstStyle/>
          <a:p>
            <a:r>
              <a:rPr lang="cs-CZ" dirty="0" smtClean="0"/>
              <a:t>„rámcový dokument“ hodnocení </a:t>
            </a:r>
            <a:r>
              <a:rPr lang="cs-CZ" dirty="0" err="1" smtClean="0"/>
              <a:t>VaVaI</a:t>
            </a:r>
            <a:endParaRPr lang="cs-CZ" dirty="0" smtClean="0"/>
          </a:p>
          <a:p>
            <a:r>
              <a:rPr lang="cs-CZ" dirty="0" smtClean="0"/>
              <a:t>popis a odevzdávání dat </a:t>
            </a:r>
            <a:r>
              <a:rPr lang="cs-CZ" dirty="0" err="1" smtClean="0"/>
              <a:t>VaVaI</a:t>
            </a:r>
            <a:r>
              <a:rPr lang="cs-CZ" dirty="0" smtClean="0"/>
              <a:t> - nové definice + aktuální pravidla pro zadávání do RIV2018</a:t>
            </a:r>
          </a:p>
          <a:p>
            <a:r>
              <a:rPr lang="cs-CZ" dirty="0" smtClean="0"/>
              <a:t>2017 – 2019 implementační období</a:t>
            </a:r>
          </a:p>
          <a:p>
            <a:r>
              <a:rPr lang="cs-CZ" dirty="0" smtClean="0"/>
              <a:t>Inspirace ve světě - „</a:t>
            </a:r>
            <a:r>
              <a:rPr lang="cs-CZ" dirty="0" err="1" smtClean="0"/>
              <a:t>kafemejnek</a:t>
            </a:r>
            <a:r>
              <a:rPr lang="cs-CZ" dirty="0" smtClean="0"/>
              <a:t>“ skončil (však </a:t>
            </a:r>
            <a:r>
              <a:rPr lang="cs-CZ" b="1" dirty="0" smtClean="0"/>
              <a:t>do RIV se data odevzdávají dál</a:t>
            </a:r>
            <a:r>
              <a:rPr lang="cs-CZ" dirty="0" smtClean="0"/>
              <a:t>) </a:t>
            </a:r>
          </a:p>
          <a:p>
            <a:r>
              <a:rPr lang="cs-CZ" dirty="0" smtClean="0"/>
              <a:t>Konec </a:t>
            </a:r>
            <a:r>
              <a:rPr lang="cs-CZ" dirty="0"/>
              <a:t>výpočtu RIV bodů a z něj plynoucího sestavování rozpočtu institucionálního financování </a:t>
            </a:r>
            <a:r>
              <a:rPr lang="cs-CZ" dirty="0" err="1" smtClean="0"/>
              <a:t>VaVai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9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M17+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hlavní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decentralizace hodnocení - 3 úrovně hodnocení a rozhodování – RVVI – poskytovatelé – vnitřní hodnocení VO</a:t>
            </a:r>
          </a:p>
          <a:p>
            <a:r>
              <a:rPr lang="cs-CZ" dirty="0" smtClean="0"/>
              <a:t>pro </a:t>
            </a:r>
            <a:r>
              <a:rPr lang="cs-CZ" dirty="0"/>
              <a:t>účely strategického rozhodování, nikoli pouze financování</a:t>
            </a:r>
          </a:p>
          <a:p>
            <a:r>
              <a:rPr lang="cs-CZ" dirty="0" smtClean="0"/>
              <a:t>ne hodnocení jednotlivých výsledků, ale komplexní hodnocení organizace jako celek (VŠ - fakulty)</a:t>
            </a:r>
          </a:p>
          <a:p>
            <a:r>
              <a:rPr lang="cs-CZ" dirty="0" smtClean="0"/>
              <a:t>hodnocení v rámci sektorů: VŠ – AV ČR – rezortní VO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7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M17+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hlavní </a:t>
            </a:r>
            <a:r>
              <a:rPr lang="cs-CZ" dirty="0" smtClean="0"/>
              <a:t>principy – </a:t>
            </a:r>
            <a:r>
              <a:rPr lang="cs-CZ" dirty="0" err="1" smtClean="0"/>
              <a:t>publ.výsledky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Komplex.hodnocení</a:t>
            </a:r>
            <a:r>
              <a:rPr lang="cs-CZ" dirty="0" smtClean="0"/>
              <a:t> - 5 </a:t>
            </a:r>
            <a:r>
              <a:rPr lang="cs-CZ" dirty="0"/>
              <a:t>hodnotících modulů - M1 – </a:t>
            </a:r>
            <a:r>
              <a:rPr lang="cs-CZ" b="1" dirty="0"/>
              <a:t>Kvalita vybraných výsledků</a:t>
            </a:r>
            <a:r>
              <a:rPr lang="cs-CZ" dirty="0"/>
              <a:t>, M2 – </a:t>
            </a:r>
            <a:r>
              <a:rPr lang="cs-CZ" b="1" dirty="0"/>
              <a:t>Výkonnost výzkumu</a:t>
            </a:r>
            <a:r>
              <a:rPr lang="cs-CZ" dirty="0"/>
              <a:t>, M3 - Společenská relevance, M4 – </a:t>
            </a:r>
            <a:r>
              <a:rPr lang="cs-CZ" dirty="0" err="1"/>
              <a:t>Viabilita</a:t>
            </a:r>
            <a:r>
              <a:rPr lang="cs-CZ" dirty="0"/>
              <a:t>/Životaschopnost, M5 –Strategie a koncepce </a:t>
            </a:r>
          </a:p>
          <a:p>
            <a:r>
              <a:rPr lang="cs-CZ" b="1" dirty="0"/>
              <a:t>Výsledky - kombinace </a:t>
            </a:r>
            <a:r>
              <a:rPr lang="cs-CZ" b="1" dirty="0" err="1"/>
              <a:t>bibliometrie</a:t>
            </a:r>
            <a:r>
              <a:rPr lang="cs-CZ" b="1" dirty="0"/>
              <a:t> a peer-</a:t>
            </a:r>
            <a:r>
              <a:rPr lang="cs-CZ" b="1" dirty="0" err="1"/>
              <a:t>review</a:t>
            </a:r>
            <a:r>
              <a:rPr lang="cs-CZ" b="1" dirty="0"/>
              <a:t> panelů </a:t>
            </a:r>
            <a:r>
              <a:rPr lang="cs-CZ" b="1" dirty="0" smtClean="0"/>
              <a:t>                                (</a:t>
            </a:r>
            <a:r>
              <a:rPr lang="cs-CZ" b="1" dirty="0"/>
              <a:t>i nepublikačních výsledků)</a:t>
            </a:r>
          </a:p>
          <a:p>
            <a:r>
              <a:rPr lang="cs-CZ" dirty="0"/>
              <a:t>2017-2019 </a:t>
            </a:r>
            <a:r>
              <a:rPr lang="cs-CZ" dirty="0" err="1" smtClean="0"/>
              <a:t>implement.období</a:t>
            </a:r>
            <a:r>
              <a:rPr lang="cs-CZ" dirty="0" smtClean="0"/>
              <a:t> - postupné </a:t>
            </a:r>
            <a:r>
              <a:rPr lang="cs-CZ" dirty="0"/>
              <a:t>uplatňování principů (omezené důsledky v oblasti financování) – M1 a M2</a:t>
            </a:r>
          </a:p>
          <a:p>
            <a:r>
              <a:rPr lang="cs-CZ" dirty="0"/>
              <a:t>2020 </a:t>
            </a:r>
            <a:r>
              <a:rPr lang="cs-CZ" dirty="0" smtClean="0"/>
              <a:t>–kompletní </a:t>
            </a:r>
            <a:r>
              <a:rPr lang="cs-CZ" dirty="0"/>
              <a:t>hodnocení (kompletní 1 za 5 let – M1 a M2 každoročně) </a:t>
            </a:r>
          </a:p>
          <a:p>
            <a:r>
              <a:rPr lang="cs-CZ" dirty="0" err="1" smtClean="0"/>
              <a:t>komplet.hodnocení</a:t>
            </a:r>
            <a:r>
              <a:rPr lang="cs-CZ" dirty="0"/>
              <a:t> → </a:t>
            </a:r>
            <a:r>
              <a:rPr lang="cs-CZ" dirty="0" smtClean="0"/>
              <a:t> </a:t>
            </a:r>
            <a:r>
              <a:rPr lang="cs-CZ" dirty="0" err="1" smtClean="0"/>
              <a:t>škálování</a:t>
            </a:r>
            <a:r>
              <a:rPr lang="cs-CZ" dirty="0" smtClean="0"/>
              <a:t> </a:t>
            </a:r>
            <a:r>
              <a:rPr lang="cs-CZ" dirty="0"/>
              <a:t>VO jako výsledek jednání všech stran (VŠ – Česká konference rektorů)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2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2017 </a:t>
            </a:r>
            <a:r>
              <a:rPr lang="cs-CZ" dirty="0"/>
              <a:t>–</a:t>
            </a:r>
            <a:r>
              <a:rPr lang="cs-CZ" dirty="0" smtClean="0"/>
              <a:t> </a:t>
            </a:r>
            <a:r>
              <a:rPr lang="cs-CZ" dirty="0"/>
              <a:t>hodnocení výsledků za rok </a:t>
            </a:r>
            <a:r>
              <a:rPr lang="cs-CZ" dirty="0" smtClean="0"/>
              <a:t>2016</a:t>
            </a:r>
          </a:p>
          <a:p>
            <a:r>
              <a:rPr lang="cs-CZ" dirty="0" smtClean="0"/>
              <a:t>2018 – hodnocení výsledků za rok 2017</a:t>
            </a:r>
          </a:p>
          <a:p>
            <a:r>
              <a:rPr lang="cs-CZ" dirty="0" smtClean="0"/>
              <a:t>2019 – M1 a M2 plně, mezinárodní panely, hodnotit 2014-2018 + výsledky dvou  předchozích hodnocení výsledků → </a:t>
            </a:r>
            <a:r>
              <a:rPr lang="cs-CZ" dirty="0" err="1" smtClean="0"/>
              <a:t>škálování</a:t>
            </a:r>
            <a:r>
              <a:rPr lang="cs-CZ" dirty="0" smtClean="0"/>
              <a:t> VO</a:t>
            </a:r>
          </a:p>
          <a:p>
            <a:r>
              <a:rPr lang="cs-CZ" dirty="0" smtClean="0"/>
              <a:t>Financování – stabilizační (základna)</a:t>
            </a:r>
          </a:p>
          <a:p>
            <a:r>
              <a:rPr lang="cs-CZ" dirty="0" smtClean="0"/>
              <a:t>                      - motivační (nárůst)</a:t>
            </a:r>
          </a:p>
          <a:p>
            <a:r>
              <a:rPr lang="cs-CZ" dirty="0" smtClean="0"/>
              <a:t>2017-2019 – až 100% RVO rozdělených dle Metodiky 2013-2016</a:t>
            </a:r>
          </a:p>
          <a:p>
            <a:r>
              <a:rPr lang="cs-CZ" dirty="0" smtClean="0"/>
              <a:t>Dotace na 2017 – H15 (MŠMT) </a:t>
            </a:r>
          </a:p>
          <a:p>
            <a:r>
              <a:rPr lang="cs-CZ" dirty="0" smtClean="0"/>
              <a:t>Dotace na 2017 – H16 (MŠMT)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83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Obory – hodnotící panely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Nové třídění oborů RIV – obory UK – mapování – hodnotící panely dle </a:t>
            </a:r>
            <a:r>
              <a:rPr lang="cs-CZ" dirty="0"/>
              <a:t>oborových skupin </a:t>
            </a:r>
            <a:r>
              <a:rPr lang="cs-CZ" dirty="0" smtClean="0"/>
              <a:t>OECD (</a:t>
            </a:r>
            <a:r>
              <a:rPr lang="cs-CZ" dirty="0" err="1" smtClean="0"/>
              <a:t>Frascati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r>
              <a:rPr lang="cs-CZ" dirty="0" smtClean="0"/>
              <a:t>):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Natural Sciences,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Engineering and Technology,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Medical and Health Sciences,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Agricultural and Veterinary Sciences,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Social Sciences,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Humanities and the </a:t>
            </a:r>
            <a:r>
              <a:rPr lang="en-US" dirty="0" smtClean="0"/>
              <a:t>Arts 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Napojení klasifikace UK - nutnost vyplňovat obory nové klasifikace UK v záznamech v OBD ! Kontrola jedině přes položku „Nová klasifikace“ !</a:t>
            </a:r>
          </a:p>
          <a:p>
            <a:pPr marL="0" indent="0">
              <a:buNone/>
            </a:pPr>
            <a:r>
              <a:rPr lang="cs-CZ" b="1" dirty="0" smtClean="0"/>
              <a:t>V záznamů samotném ani autor, ani správce nepozná, že obory UK zde nejsou finalizovány – tj. ve stavu „hotovo“</a:t>
            </a:r>
          </a:p>
          <a:p>
            <a:pPr marL="0" indent="0">
              <a:buNone/>
            </a:pPr>
            <a:endParaRPr lang="en-US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1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M17+ → příprava UK na (sebe)hodnocení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sebehodnocení UK v souladu s principy hodnocení M17+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kvalitní hodnocení oborů (národní a mezinárodní srovnání)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hodnocení pro strategické rozhodování o dalším rozvoji oborů na UK a pro řízení fakult a součástí, pozice UK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informace fakultám o kvalitě jejich výzkumu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poskytnout hodnocení kvality pro NAÚ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 smtClean="0"/>
              <a:t>podklady pro sestavení rozpočtu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1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3611</TotalTime>
  <Words>1793</Words>
  <Application>Microsoft Office PowerPoint</Application>
  <PresentationFormat>Širokoúhlá obrazovka</PresentationFormat>
  <Paragraphs>244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Ion</vt:lpstr>
      <vt:lpstr>Hodnocení vědy    M17+RIV18 </vt:lpstr>
      <vt:lpstr>Prezentace aplikace PowerPoint</vt:lpstr>
      <vt:lpstr>Hodnocení RIV16</vt:lpstr>
      <vt:lpstr>Metodika 17+</vt:lpstr>
      <vt:lpstr>M17+  hlavní principy</vt:lpstr>
      <vt:lpstr>M17+  hlavní principy – publ.výsledky</vt:lpstr>
      <vt:lpstr>Prezentace aplikace PowerPoint</vt:lpstr>
      <vt:lpstr>Obory – hodnotící panely</vt:lpstr>
      <vt:lpstr>M17+ → příprava UK na (sebe)hodnocení</vt:lpstr>
      <vt:lpstr>Příprava UK na (sebe)hodnocení</vt:lpstr>
      <vt:lpstr>Sebe(hodnocení) UK - hodnocení vybraných výsledků</vt:lpstr>
      <vt:lpstr>Sebeevaluační zpráva fakulty UK</vt:lpstr>
      <vt:lpstr>Vlastní sebe hodnocení UK a jeho výsledky</vt:lpstr>
      <vt:lpstr>RIV18</vt:lpstr>
      <vt:lpstr>Pozor ! – nový princip hodnocení výsledků a druhů výsledků</vt:lpstr>
      <vt:lpstr>Nové definice druhů výsledků  - změny ! (viz Definice)</vt:lpstr>
      <vt:lpstr>J Recenzovaný odborný článek - novinky</vt:lpstr>
      <vt:lpstr>B Odborná kniha - novinky</vt:lpstr>
      <vt:lpstr>D Článek → Stať ve sborníku</vt:lpstr>
      <vt:lpstr>N Metodika</vt:lpstr>
      <vt:lpstr>Nový druh výsledku – S Specializovaná veřejná databáze</vt:lpstr>
      <vt:lpstr>E Uspořádání výstavy – rozšíření definice</vt:lpstr>
      <vt:lpstr>Ekrit – Uspořádání výstavy s kritickým katalogem</vt:lpstr>
      <vt:lpstr>M – Uspořádání konference – rozšíření definice</vt:lpstr>
      <vt:lpstr>W – uspořádání workshopu – rozšíření definice</vt:lpstr>
      <vt:lpstr>O – ostatní výsledky – rozšíření definice</vt:lpstr>
      <vt:lpstr>Kritéria ověřitelnosti → nezapomínat </vt:lpstr>
      <vt:lpstr>Nezapomínat také:</vt:lpstr>
      <vt:lpstr>Průběh implementace ID ORCID dle OR č. 28/2016</vt:lpstr>
      <vt:lpstr>Prezentace aplikace PowerPoint</vt:lpstr>
      <vt:lpstr>Užitečné odkazy</vt:lpstr>
      <vt:lpstr>Seznam použitých zkratek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Odevzdávání dat vavai  hodnocení  2017/2018</dc:title>
  <dc:creator>karolina</dc:creator>
  <cp:lastModifiedBy>karolina</cp:lastModifiedBy>
  <cp:revision>174</cp:revision>
  <dcterms:created xsi:type="dcterms:W3CDTF">2017-10-16T07:36:35Z</dcterms:created>
  <dcterms:modified xsi:type="dcterms:W3CDTF">2018-02-08T15:34:02Z</dcterms:modified>
</cp:coreProperties>
</file>